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7" r:id="rId2"/>
    <p:sldId id="260" r:id="rId3"/>
    <p:sldId id="264" r:id="rId4"/>
    <p:sldId id="259" r:id="rId5"/>
    <p:sldId id="261" r:id="rId6"/>
    <p:sldId id="278" r:id="rId7"/>
    <p:sldId id="277" r:id="rId8"/>
    <p:sldId id="279" r:id="rId9"/>
    <p:sldId id="267" r:id="rId10"/>
    <p:sldId id="280" r:id="rId11"/>
    <p:sldId id="269" r:id="rId12"/>
    <p:sldId id="281" r:id="rId13"/>
    <p:sldId id="271" r:id="rId14"/>
    <p:sldId id="272" r:id="rId15"/>
  </p:sldIdLst>
  <p:sldSz cx="12192000" cy="6858000"/>
  <p:notesSz cx="9296400" cy="7010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1E4D7"/>
    <a:srgbClr val="F8EEC8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30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_rels/drawing1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10" Type="http://schemas.openxmlformats.org/officeDocument/2006/relationships/image" Target="../media/image11.svg"/><Relationship Id="rId4" Type="http://schemas.openxmlformats.org/officeDocument/2006/relationships/image" Target="../media/image5.svg"/><Relationship Id="rId9" Type="http://schemas.openxmlformats.org/officeDocument/2006/relationships/image" Target="../media/image10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18/5/colors/Iconchunking_neutralbg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bg1">
        <a:lumMod val="9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B245A7F-5A06-4568-95A6-A9230E10E4E6}" type="doc">
      <dgm:prSet loTypeId="urn:microsoft.com/office/officeart/2018/2/layout/IconCircleList" loCatId="icon" qsTypeId="urn:microsoft.com/office/officeart/2005/8/quickstyle/simple1" qsCatId="simple" csTypeId="urn:microsoft.com/office/officeart/2018/5/colors/Iconchunking_neutralbg_colorful1" csCatId="colorful" phldr="1"/>
      <dgm:spPr/>
      <dgm:t>
        <a:bodyPr/>
        <a:lstStyle/>
        <a:p>
          <a:endParaRPr lang="en-US"/>
        </a:p>
      </dgm:t>
    </dgm:pt>
    <dgm:pt modelId="{955B13EB-AE28-4D95-BDCD-5AFA53B09BB6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dirty="0"/>
            <a:t>Successful Enrollment in the First Year</a:t>
          </a:r>
        </a:p>
      </dgm:t>
    </dgm:pt>
    <dgm:pt modelId="{DBB1D109-CEB3-4A7E-9A54-DCAAC2527B99}" type="parTrans" cxnId="{D7326237-4E2A-438D-993C-164B740B41C6}">
      <dgm:prSet/>
      <dgm:spPr/>
      <dgm:t>
        <a:bodyPr/>
        <a:lstStyle/>
        <a:p>
          <a:endParaRPr lang="en-US"/>
        </a:p>
      </dgm:t>
    </dgm:pt>
    <dgm:pt modelId="{609B71A7-86ED-48DF-B4B5-7DB055A5ECB9}" type="sibTrans" cxnId="{D7326237-4E2A-438D-993C-164B740B41C6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B202E8A0-FB2B-4D46-A6B6-399F442FD6A9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300" dirty="0"/>
            <a:t>Persisted First Primary Term to Subsequent Primary Term</a:t>
          </a:r>
        </a:p>
      </dgm:t>
    </dgm:pt>
    <dgm:pt modelId="{D27D7113-467F-4C93-AAF4-E8E100A663FD}" type="parTrans" cxnId="{30E87D0C-CE14-4855-95D0-53C34E6CF888}">
      <dgm:prSet/>
      <dgm:spPr/>
      <dgm:t>
        <a:bodyPr/>
        <a:lstStyle/>
        <a:p>
          <a:endParaRPr lang="en-US"/>
        </a:p>
      </dgm:t>
    </dgm:pt>
    <dgm:pt modelId="{9818C50B-8665-46F6-A41D-87BD81521901}" type="sibTrans" cxnId="{30E87D0C-CE14-4855-95D0-53C34E6CF888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ED507834-9F82-441B-828B-4115CEC94BEE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dirty="0"/>
            <a:t>Completed Both Transfer Level Math and English</a:t>
          </a:r>
        </a:p>
      </dgm:t>
    </dgm:pt>
    <dgm:pt modelId="{B59C2711-DDE4-462C-B52E-C166BEBE85A8}" type="parTrans" cxnId="{EA42B757-BC19-46AA-97BF-03F0602F6FC4}">
      <dgm:prSet/>
      <dgm:spPr/>
      <dgm:t>
        <a:bodyPr/>
        <a:lstStyle/>
        <a:p>
          <a:endParaRPr lang="en-US"/>
        </a:p>
      </dgm:t>
    </dgm:pt>
    <dgm:pt modelId="{176C72C1-8D4B-4A86-B3E3-0639C92C8557}" type="sibTrans" cxnId="{EA42B757-BC19-46AA-97BF-03F0602F6FC4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7691ECFE-49CA-4A9D-B09A-35366B83B480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dirty="0"/>
            <a:t>Transferred to a Four-Year Institution</a:t>
          </a:r>
        </a:p>
      </dgm:t>
    </dgm:pt>
    <dgm:pt modelId="{1DA8804A-0F0E-4D0A-8599-F85490F8390B}" type="parTrans" cxnId="{F5683C57-B2FD-4512-BADB-E9A0414A3157}">
      <dgm:prSet/>
      <dgm:spPr/>
      <dgm:t>
        <a:bodyPr/>
        <a:lstStyle/>
        <a:p>
          <a:endParaRPr lang="en-US"/>
        </a:p>
      </dgm:t>
    </dgm:pt>
    <dgm:pt modelId="{D076103E-4702-41C4-B382-512928FB1ED9}" type="sibTrans" cxnId="{F5683C57-B2FD-4512-BADB-E9A0414A3157}">
      <dgm:prSet/>
      <dgm:spPr/>
      <dgm:t>
        <a:bodyPr/>
        <a:lstStyle/>
        <a:p>
          <a:pPr>
            <a:lnSpc>
              <a:spcPct val="100000"/>
            </a:lnSpc>
          </a:pPr>
          <a:endParaRPr lang="en-US"/>
        </a:p>
      </dgm:t>
    </dgm:pt>
    <dgm:pt modelId="{6766AFBE-32BE-43C3-9C7D-42BD7454DDFD}">
      <dgm:prSet custT="1"/>
      <dgm:spPr/>
      <dgm:t>
        <a:bodyPr/>
        <a:lstStyle/>
        <a:p>
          <a:pPr>
            <a:lnSpc>
              <a:spcPct val="100000"/>
            </a:lnSpc>
          </a:pPr>
          <a:r>
            <a:rPr lang="en-US" sz="2400" dirty="0"/>
            <a:t>Attained the Vision Goal Completion Definition</a:t>
          </a:r>
        </a:p>
      </dgm:t>
    </dgm:pt>
    <dgm:pt modelId="{AABAF796-D5AD-4B17-A537-D1E86E1C4F4F}" type="parTrans" cxnId="{E8B6FF27-F63C-4D84-9982-A05423CD1120}">
      <dgm:prSet/>
      <dgm:spPr/>
      <dgm:t>
        <a:bodyPr/>
        <a:lstStyle/>
        <a:p>
          <a:endParaRPr lang="en-US"/>
        </a:p>
      </dgm:t>
    </dgm:pt>
    <dgm:pt modelId="{01922222-28D2-4AA3-8D0F-99891D44D5B1}" type="sibTrans" cxnId="{E8B6FF27-F63C-4D84-9982-A05423CD1120}">
      <dgm:prSet/>
      <dgm:spPr/>
      <dgm:t>
        <a:bodyPr/>
        <a:lstStyle/>
        <a:p>
          <a:endParaRPr lang="en-US"/>
        </a:p>
      </dgm:t>
    </dgm:pt>
    <dgm:pt modelId="{E41B021F-5E91-4291-B647-8875BE58725E}" type="pres">
      <dgm:prSet presAssocID="{CB245A7F-5A06-4568-95A6-A9230E10E4E6}" presName="root" presStyleCnt="0">
        <dgm:presLayoutVars>
          <dgm:dir/>
          <dgm:resizeHandles val="exact"/>
        </dgm:presLayoutVars>
      </dgm:prSet>
      <dgm:spPr/>
    </dgm:pt>
    <dgm:pt modelId="{A3F383DE-4EBC-451B-99EC-FFE2980715FB}" type="pres">
      <dgm:prSet presAssocID="{CB245A7F-5A06-4568-95A6-A9230E10E4E6}" presName="container" presStyleCnt="0">
        <dgm:presLayoutVars>
          <dgm:dir/>
          <dgm:resizeHandles val="exact"/>
        </dgm:presLayoutVars>
      </dgm:prSet>
      <dgm:spPr/>
    </dgm:pt>
    <dgm:pt modelId="{2389AA3A-B822-4397-86F8-DE4B0D9630B7}" type="pres">
      <dgm:prSet presAssocID="{955B13EB-AE28-4D95-BDCD-5AFA53B09BB6}" presName="compNode" presStyleCnt="0"/>
      <dgm:spPr/>
    </dgm:pt>
    <dgm:pt modelId="{7A795266-0B32-413B-9747-83818025990A}" type="pres">
      <dgm:prSet presAssocID="{955B13EB-AE28-4D95-BDCD-5AFA53B09BB6}" presName="iconBgRect" presStyleLbl="bgShp" presStyleIdx="0" presStyleCnt="5"/>
      <dgm:spPr/>
    </dgm:pt>
    <dgm:pt modelId="{EE4ED250-8DB6-4582-8670-D3AE7467EFA8}" type="pres">
      <dgm:prSet presAssocID="{955B13EB-AE28-4D95-BDCD-5AFA53B09BB6}" presName="iconRect" presStyleLbl="node1" presStyleIdx="0" presStyleCnt="5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Upward trend"/>
        </a:ext>
      </dgm:extLst>
    </dgm:pt>
    <dgm:pt modelId="{DCA423B6-B2A6-49E4-8A3C-008A52CAE7B1}" type="pres">
      <dgm:prSet presAssocID="{955B13EB-AE28-4D95-BDCD-5AFA53B09BB6}" presName="spaceRect" presStyleCnt="0"/>
      <dgm:spPr/>
    </dgm:pt>
    <dgm:pt modelId="{24A0E4B4-7659-4CE2-8AB7-EF563CA27F4D}" type="pres">
      <dgm:prSet presAssocID="{955B13EB-AE28-4D95-BDCD-5AFA53B09BB6}" presName="textRect" presStyleLbl="revTx" presStyleIdx="0" presStyleCnt="5" custScaleX="101094">
        <dgm:presLayoutVars>
          <dgm:chMax val="1"/>
          <dgm:chPref val="1"/>
        </dgm:presLayoutVars>
      </dgm:prSet>
      <dgm:spPr/>
    </dgm:pt>
    <dgm:pt modelId="{787044CC-8686-41DA-8BFA-C34FAC591966}" type="pres">
      <dgm:prSet presAssocID="{609B71A7-86ED-48DF-B4B5-7DB055A5ECB9}" presName="sibTrans" presStyleLbl="sibTrans2D1" presStyleIdx="0" presStyleCnt="0"/>
      <dgm:spPr/>
    </dgm:pt>
    <dgm:pt modelId="{82B5E344-7623-47C1-B107-F642343164EC}" type="pres">
      <dgm:prSet presAssocID="{B202E8A0-FB2B-4D46-A6B6-399F442FD6A9}" presName="compNode" presStyleCnt="0"/>
      <dgm:spPr/>
    </dgm:pt>
    <dgm:pt modelId="{E66D4CEA-C486-4642-B4BC-34F1E7858649}" type="pres">
      <dgm:prSet presAssocID="{B202E8A0-FB2B-4D46-A6B6-399F442FD6A9}" presName="iconBgRect" presStyleLbl="bgShp" presStyleIdx="1" presStyleCnt="5"/>
      <dgm:spPr/>
    </dgm:pt>
    <dgm:pt modelId="{3ADA8A6C-5EBE-41B6-9B66-0D6ED892964B}" type="pres">
      <dgm:prSet presAssocID="{B202E8A0-FB2B-4D46-A6B6-399F442FD6A9}" presName="iconRect" presStyleLbl="node1" presStyleIdx="1" presStyleCnt="5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C97D06F2-B2A0-4EFA-B34D-5C134BBFC1EF}" type="pres">
      <dgm:prSet presAssocID="{B202E8A0-FB2B-4D46-A6B6-399F442FD6A9}" presName="spaceRect" presStyleCnt="0"/>
      <dgm:spPr/>
    </dgm:pt>
    <dgm:pt modelId="{EBE75D2F-5A18-4FD0-AC3B-C85819A79A2B}" type="pres">
      <dgm:prSet presAssocID="{B202E8A0-FB2B-4D46-A6B6-399F442FD6A9}" presName="textRect" presStyleLbl="revTx" presStyleIdx="1" presStyleCnt="5" custScaleX="89607" custScaleY="82420" custLinFactNeighborX="1207" custLinFactNeighborY="12096">
        <dgm:presLayoutVars>
          <dgm:chMax val="1"/>
          <dgm:chPref val="1"/>
        </dgm:presLayoutVars>
      </dgm:prSet>
      <dgm:spPr/>
    </dgm:pt>
    <dgm:pt modelId="{5647EE22-CDA8-4ED9-A154-75CF1122B378}" type="pres">
      <dgm:prSet presAssocID="{9818C50B-8665-46F6-A41D-87BD81521901}" presName="sibTrans" presStyleLbl="sibTrans2D1" presStyleIdx="0" presStyleCnt="0"/>
      <dgm:spPr/>
    </dgm:pt>
    <dgm:pt modelId="{862B2641-2800-471B-B3BC-B7E82F939DFE}" type="pres">
      <dgm:prSet presAssocID="{ED507834-9F82-441B-828B-4115CEC94BEE}" presName="compNode" presStyleCnt="0"/>
      <dgm:spPr/>
    </dgm:pt>
    <dgm:pt modelId="{BAB949AC-2941-4274-81CE-7C69A9C2CB27}" type="pres">
      <dgm:prSet presAssocID="{ED507834-9F82-441B-828B-4115CEC94BEE}" presName="iconBgRect" presStyleLbl="bgShp" presStyleIdx="2" presStyleCnt="5"/>
      <dgm:spPr/>
    </dgm:pt>
    <dgm:pt modelId="{A1ED4860-65D3-4B08-B074-C532C8D3EF67}" type="pres">
      <dgm:prSet presAssocID="{ED507834-9F82-441B-828B-4115CEC94BEE}" presName="iconRect" presStyleLbl="node1" presStyleIdx="2" presStyleCnt="5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ooks"/>
        </a:ext>
      </dgm:extLst>
    </dgm:pt>
    <dgm:pt modelId="{009B400A-CA49-4726-98DF-40AD4E94088B}" type="pres">
      <dgm:prSet presAssocID="{ED507834-9F82-441B-828B-4115CEC94BEE}" presName="spaceRect" presStyleCnt="0"/>
      <dgm:spPr/>
    </dgm:pt>
    <dgm:pt modelId="{FC06AC98-BED9-4408-874C-90860A0E1722}" type="pres">
      <dgm:prSet presAssocID="{ED507834-9F82-441B-828B-4115CEC94BEE}" presName="textRect" presStyleLbl="revTx" presStyleIdx="2" presStyleCnt="5">
        <dgm:presLayoutVars>
          <dgm:chMax val="1"/>
          <dgm:chPref val="1"/>
        </dgm:presLayoutVars>
      </dgm:prSet>
      <dgm:spPr/>
    </dgm:pt>
    <dgm:pt modelId="{4D4B1EE2-4BB7-497F-8050-8421C295722D}" type="pres">
      <dgm:prSet presAssocID="{176C72C1-8D4B-4A86-B3E3-0639C92C8557}" presName="sibTrans" presStyleLbl="sibTrans2D1" presStyleIdx="0" presStyleCnt="0"/>
      <dgm:spPr/>
    </dgm:pt>
    <dgm:pt modelId="{91DB0EAB-1054-47EB-99AF-4790671AEE16}" type="pres">
      <dgm:prSet presAssocID="{7691ECFE-49CA-4A9D-B09A-35366B83B480}" presName="compNode" presStyleCnt="0"/>
      <dgm:spPr/>
    </dgm:pt>
    <dgm:pt modelId="{2B446586-0EDB-4D69-9FF2-159787E31B2B}" type="pres">
      <dgm:prSet presAssocID="{7691ECFE-49CA-4A9D-B09A-35366B83B480}" presName="iconBgRect" presStyleLbl="bgShp" presStyleIdx="3" presStyleCnt="5"/>
      <dgm:spPr/>
    </dgm:pt>
    <dgm:pt modelId="{B6631B2E-8912-4F60-B639-B0CA3416F02D}" type="pres">
      <dgm:prSet presAssocID="{7691ECFE-49CA-4A9D-B09A-35366B83B480}" presName="iconRect" presStyleLbl="node1" presStyleIdx="3" presStyleCnt="5"/>
      <dgm:spPr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Schoolhouse"/>
        </a:ext>
      </dgm:extLst>
    </dgm:pt>
    <dgm:pt modelId="{DC76FCAB-C843-4C0C-8B3C-DE2A3ED57B20}" type="pres">
      <dgm:prSet presAssocID="{7691ECFE-49CA-4A9D-B09A-35366B83B480}" presName="spaceRect" presStyleCnt="0"/>
      <dgm:spPr/>
    </dgm:pt>
    <dgm:pt modelId="{BC2FF012-330E-4CF0-A7E1-D5691224842A}" type="pres">
      <dgm:prSet presAssocID="{7691ECFE-49CA-4A9D-B09A-35366B83B480}" presName="textRect" presStyleLbl="revTx" presStyleIdx="3" presStyleCnt="5">
        <dgm:presLayoutVars>
          <dgm:chMax val="1"/>
          <dgm:chPref val="1"/>
        </dgm:presLayoutVars>
      </dgm:prSet>
      <dgm:spPr/>
    </dgm:pt>
    <dgm:pt modelId="{5EC4099D-E554-4D4E-BA7D-ECF9E3BE19F3}" type="pres">
      <dgm:prSet presAssocID="{D076103E-4702-41C4-B382-512928FB1ED9}" presName="sibTrans" presStyleLbl="sibTrans2D1" presStyleIdx="0" presStyleCnt="0"/>
      <dgm:spPr/>
    </dgm:pt>
    <dgm:pt modelId="{84BDA63C-A5A6-4473-9228-7B9525E1C05C}" type="pres">
      <dgm:prSet presAssocID="{6766AFBE-32BE-43C3-9C7D-42BD7454DDFD}" presName="compNode" presStyleCnt="0"/>
      <dgm:spPr/>
    </dgm:pt>
    <dgm:pt modelId="{69FED77E-33FD-4FAF-8790-1C3180A58895}" type="pres">
      <dgm:prSet presAssocID="{6766AFBE-32BE-43C3-9C7D-42BD7454DDFD}" presName="iconBgRect" presStyleLbl="bgShp" presStyleIdx="4" presStyleCnt="5" custLinFactX="94873" custLinFactNeighborX="100000" custLinFactNeighborY="20162"/>
      <dgm:spPr/>
    </dgm:pt>
    <dgm:pt modelId="{D561B7CE-D192-4EE0-B738-D409D68410C8}" type="pres">
      <dgm:prSet presAssocID="{6766AFBE-32BE-43C3-9C7D-42BD7454DDFD}" presName="iconRect" presStyleLbl="node1" presStyleIdx="4" presStyleCnt="5" custLinFactX="144137" custLinFactNeighborX="200000" custLinFactNeighborY="26071"/>
      <dgm:spPr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Bullseye"/>
        </a:ext>
      </dgm:extLst>
    </dgm:pt>
    <dgm:pt modelId="{83620B58-B0CA-4C51-AEFB-664612E233A9}" type="pres">
      <dgm:prSet presAssocID="{6766AFBE-32BE-43C3-9C7D-42BD7454DDFD}" presName="spaceRect" presStyleCnt="0"/>
      <dgm:spPr/>
    </dgm:pt>
    <dgm:pt modelId="{BD2C037F-AA94-4B5C-84B0-361814C1747A}" type="pres">
      <dgm:prSet presAssocID="{6766AFBE-32BE-43C3-9C7D-42BD7454DDFD}" presName="textRect" presStyleLbl="revTx" presStyleIdx="4" presStyleCnt="5" custScaleX="156347" custScaleY="77990" custLinFactX="9064" custLinFactNeighborX="100000" custLinFactNeighborY="16128">
        <dgm:presLayoutVars>
          <dgm:chMax val="1"/>
          <dgm:chPref val="1"/>
        </dgm:presLayoutVars>
      </dgm:prSet>
      <dgm:spPr/>
    </dgm:pt>
  </dgm:ptLst>
  <dgm:cxnLst>
    <dgm:cxn modelId="{30E87D0C-CE14-4855-95D0-53C34E6CF888}" srcId="{CB245A7F-5A06-4568-95A6-A9230E10E4E6}" destId="{B202E8A0-FB2B-4D46-A6B6-399F442FD6A9}" srcOrd="1" destOrd="0" parTransId="{D27D7113-467F-4C93-AAF4-E8E100A663FD}" sibTransId="{9818C50B-8665-46F6-A41D-87BD81521901}"/>
    <dgm:cxn modelId="{ABA6FD13-6BB3-43A7-8DA0-47779657E610}" type="presOf" srcId="{9818C50B-8665-46F6-A41D-87BD81521901}" destId="{5647EE22-CDA8-4ED9-A154-75CF1122B378}" srcOrd="0" destOrd="0" presId="urn:microsoft.com/office/officeart/2018/2/layout/IconCircleList"/>
    <dgm:cxn modelId="{4F3CF326-5DA4-4794-B915-4C76C3BE54C9}" type="presOf" srcId="{D076103E-4702-41C4-B382-512928FB1ED9}" destId="{5EC4099D-E554-4D4E-BA7D-ECF9E3BE19F3}" srcOrd="0" destOrd="0" presId="urn:microsoft.com/office/officeart/2018/2/layout/IconCircleList"/>
    <dgm:cxn modelId="{E8B6FF27-F63C-4D84-9982-A05423CD1120}" srcId="{CB245A7F-5A06-4568-95A6-A9230E10E4E6}" destId="{6766AFBE-32BE-43C3-9C7D-42BD7454DDFD}" srcOrd="4" destOrd="0" parTransId="{AABAF796-D5AD-4B17-A537-D1E86E1C4F4F}" sibTransId="{01922222-28D2-4AA3-8D0F-99891D44D5B1}"/>
    <dgm:cxn modelId="{D7326237-4E2A-438D-993C-164B740B41C6}" srcId="{CB245A7F-5A06-4568-95A6-A9230E10E4E6}" destId="{955B13EB-AE28-4D95-BDCD-5AFA53B09BB6}" srcOrd="0" destOrd="0" parTransId="{DBB1D109-CEB3-4A7E-9A54-DCAAC2527B99}" sibTransId="{609B71A7-86ED-48DF-B4B5-7DB055A5ECB9}"/>
    <dgm:cxn modelId="{E5108B40-FD33-43A0-9E3A-A9C1A9F9BEE0}" type="presOf" srcId="{176C72C1-8D4B-4A86-B3E3-0639C92C8557}" destId="{4D4B1EE2-4BB7-497F-8050-8421C295722D}" srcOrd="0" destOrd="0" presId="urn:microsoft.com/office/officeart/2018/2/layout/IconCircleList"/>
    <dgm:cxn modelId="{7DF16965-58A0-42B0-963C-39D6D41AA1CA}" type="presOf" srcId="{7691ECFE-49CA-4A9D-B09A-35366B83B480}" destId="{BC2FF012-330E-4CF0-A7E1-D5691224842A}" srcOrd="0" destOrd="0" presId="urn:microsoft.com/office/officeart/2018/2/layout/IconCircleList"/>
    <dgm:cxn modelId="{F5683C57-B2FD-4512-BADB-E9A0414A3157}" srcId="{CB245A7F-5A06-4568-95A6-A9230E10E4E6}" destId="{7691ECFE-49CA-4A9D-B09A-35366B83B480}" srcOrd="3" destOrd="0" parTransId="{1DA8804A-0F0E-4D0A-8599-F85490F8390B}" sibTransId="{D076103E-4702-41C4-B382-512928FB1ED9}"/>
    <dgm:cxn modelId="{53D46957-4B8E-4E7D-B968-1925C7B816FB}" type="presOf" srcId="{B202E8A0-FB2B-4D46-A6B6-399F442FD6A9}" destId="{EBE75D2F-5A18-4FD0-AC3B-C85819A79A2B}" srcOrd="0" destOrd="0" presId="urn:microsoft.com/office/officeart/2018/2/layout/IconCircleList"/>
    <dgm:cxn modelId="{EA42B757-BC19-46AA-97BF-03F0602F6FC4}" srcId="{CB245A7F-5A06-4568-95A6-A9230E10E4E6}" destId="{ED507834-9F82-441B-828B-4115CEC94BEE}" srcOrd="2" destOrd="0" parTransId="{B59C2711-DDE4-462C-B52E-C166BEBE85A8}" sibTransId="{176C72C1-8D4B-4A86-B3E3-0639C92C8557}"/>
    <dgm:cxn modelId="{D2163588-EAE6-4CAF-8B2B-F20467756D4A}" type="presOf" srcId="{955B13EB-AE28-4D95-BDCD-5AFA53B09BB6}" destId="{24A0E4B4-7659-4CE2-8AB7-EF563CA27F4D}" srcOrd="0" destOrd="0" presId="urn:microsoft.com/office/officeart/2018/2/layout/IconCircleList"/>
    <dgm:cxn modelId="{7DA2CE95-33FC-4F32-A6D4-31CFD0D26CDF}" type="presOf" srcId="{CB245A7F-5A06-4568-95A6-A9230E10E4E6}" destId="{E41B021F-5E91-4291-B647-8875BE58725E}" srcOrd="0" destOrd="0" presId="urn:microsoft.com/office/officeart/2018/2/layout/IconCircleList"/>
    <dgm:cxn modelId="{45B613C2-EEE9-4620-A9F2-9019E90AF92B}" type="presOf" srcId="{6766AFBE-32BE-43C3-9C7D-42BD7454DDFD}" destId="{BD2C037F-AA94-4B5C-84B0-361814C1747A}" srcOrd="0" destOrd="0" presId="urn:microsoft.com/office/officeart/2018/2/layout/IconCircleList"/>
    <dgm:cxn modelId="{4BED70CA-4931-4926-AAE8-8E36CC67C08B}" type="presOf" srcId="{ED507834-9F82-441B-828B-4115CEC94BEE}" destId="{FC06AC98-BED9-4408-874C-90860A0E1722}" srcOrd="0" destOrd="0" presId="urn:microsoft.com/office/officeart/2018/2/layout/IconCircleList"/>
    <dgm:cxn modelId="{064556E1-16FB-45E0-8D5B-0FE8E0A5CD6E}" type="presOf" srcId="{609B71A7-86ED-48DF-B4B5-7DB055A5ECB9}" destId="{787044CC-8686-41DA-8BFA-C34FAC591966}" srcOrd="0" destOrd="0" presId="urn:microsoft.com/office/officeart/2018/2/layout/IconCircleList"/>
    <dgm:cxn modelId="{B1AD173E-EDE6-433E-BB80-A51EF2A0FC90}" type="presParOf" srcId="{E41B021F-5E91-4291-B647-8875BE58725E}" destId="{A3F383DE-4EBC-451B-99EC-FFE2980715FB}" srcOrd="0" destOrd="0" presId="urn:microsoft.com/office/officeart/2018/2/layout/IconCircleList"/>
    <dgm:cxn modelId="{B6CA54A8-EF41-4C27-98D9-903542640784}" type="presParOf" srcId="{A3F383DE-4EBC-451B-99EC-FFE2980715FB}" destId="{2389AA3A-B822-4397-86F8-DE4B0D9630B7}" srcOrd="0" destOrd="0" presId="urn:microsoft.com/office/officeart/2018/2/layout/IconCircleList"/>
    <dgm:cxn modelId="{2F339146-37A4-4DF0-9C25-212926623899}" type="presParOf" srcId="{2389AA3A-B822-4397-86F8-DE4B0D9630B7}" destId="{7A795266-0B32-413B-9747-83818025990A}" srcOrd="0" destOrd="0" presId="urn:microsoft.com/office/officeart/2018/2/layout/IconCircleList"/>
    <dgm:cxn modelId="{1FDF7CC0-C637-488C-BE1B-066756AF8905}" type="presParOf" srcId="{2389AA3A-B822-4397-86F8-DE4B0D9630B7}" destId="{EE4ED250-8DB6-4582-8670-D3AE7467EFA8}" srcOrd="1" destOrd="0" presId="urn:microsoft.com/office/officeart/2018/2/layout/IconCircleList"/>
    <dgm:cxn modelId="{22C51A57-01D3-4528-AB0C-81430D116804}" type="presParOf" srcId="{2389AA3A-B822-4397-86F8-DE4B0D9630B7}" destId="{DCA423B6-B2A6-49E4-8A3C-008A52CAE7B1}" srcOrd="2" destOrd="0" presId="urn:microsoft.com/office/officeart/2018/2/layout/IconCircleList"/>
    <dgm:cxn modelId="{F53898E7-9878-4F44-A99A-2836B1FCA86E}" type="presParOf" srcId="{2389AA3A-B822-4397-86F8-DE4B0D9630B7}" destId="{24A0E4B4-7659-4CE2-8AB7-EF563CA27F4D}" srcOrd="3" destOrd="0" presId="urn:microsoft.com/office/officeart/2018/2/layout/IconCircleList"/>
    <dgm:cxn modelId="{22DAAF25-852A-44DB-97D7-6612CBF2F6B0}" type="presParOf" srcId="{A3F383DE-4EBC-451B-99EC-FFE2980715FB}" destId="{787044CC-8686-41DA-8BFA-C34FAC591966}" srcOrd="1" destOrd="0" presId="urn:microsoft.com/office/officeart/2018/2/layout/IconCircleList"/>
    <dgm:cxn modelId="{9252105B-A5AF-461D-8730-6061B738A8B9}" type="presParOf" srcId="{A3F383DE-4EBC-451B-99EC-FFE2980715FB}" destId="{82B5E344-7623-47C1-B107-F642343164EC}" srcOrd="2" destOrd="0" presId="urn:microsoft.com/office/officeart/2018/2/layout/IconCircleList"/>
    <dgm:cxn modelId="{B0335014-1DEF-4BEF-8B93-899561C7E452}" type="presParOf" srcId="{82B5E344-7623-47C1-B107-F642343164EC}" destId="{E66D4CEA-C486-4642-B4BC-34F1E7858649}" srcOrd="0" destOrd="0" presId="urn:microsoft.com/office/officeart/2018/2/layout/IconCircleList"/>
    <dgm:cxn modelId="{E3CAF837-E7EE-46E3-99D6-19AC7DAA7687}" type="presParOf" srcId="{82B5E344-7623-47C1-B107-F642343164EC}" destId="{3ADA8A6C-5EBE-41B6-9B66-0D6ED892964B}" srcOrd="1" destOrd="0" presId="urn:microsoft.com/office/officeart/2018/2/layout/IconCircleList"/>
    <dgm:cxn modelId="{E987C0F9-7D52-45C5-B7A0-F46C7EC8E3D9}" type="presParOf" srcId="{82B5E344-7623-47C1-B107-F642343164EC}" destId="{C97D06F2-B2A0-4EFA-B34D-5C134BBFC1EF}" srcOrd="2" destOrd="0" presId="urn:microsoft.com/office/officeart/2018/2/layout/IconCircleList"/>
    <dgm:cxn modelId="{03F62F36-BA47-4608-A72D-DFA3621541F3}" type="presParOf" srcId="{82B5E344-7623-47C1-B107-F642343164EC}" destId="{EBE75D2F-5A18-4FD0-AC3B-C85819A79A2B}" srcOrd="3" destOrd="0" presId="urn:microsoft.com/office/officeart/2018/2/layout/IconCircleList"/>
    <dgm:cxn modelId="{4548D3D2-00FF-4462-ABAD-8ECACB7C8D94}" type="presParOf" srcId="{A3F383DE-4EBC-451B-99EC-FFE2980715FB}" destId="{5647EE22-CDA8-4ED9-A154-75CF1122B378}" srcOrd="3" destOrd="0" presId="urn:microsoft.com/office/officeart/2018/2/layout/IconCircleList"/>
    <dgm:cxn modelId="{DD325191-5AE4-491A-8CA4-16DAB86F5AAB}" type="presParOf" srcId="{A3F383DE-4EBC-451B-99EC-FFE2980715FB}" destId="{862B2641-2800-471B-B3BC-B7E82F939DFE}" srcOrd="4" destOrd="0" presId="urn:microsoft.com/office/officeart/2018/2/layout/IconCircleList"/>
    <dgm:cxn modelId="{173AD9F8-E5F3-4AFF-B0A8-1A2A0CA94D31}" type="presParOf" srcId="{862B2641-2800-471B-B3BC-B7E82F939DFE}" destId="{BAB949AC-2941-4274-81CE-7C69A9C2CB27}" srcOrd="0" destOrd="0" presId="urn:microsoft.com/office/officeart/2018/2/layout/IconCircleList"/>
    <dgm:cxn modelId="{EB6B9591-358C-435D-BEAC-D8A20798173E}" type="presParOf" srcId="{862B2641-2800-471B-B3BC-B7E82F939DFE}" destId="{A1ED4860-65D3-4B08-B074-C532C8D3EF67}" srcOrd="1" destOrd="0" presId="urn:microsoft.com/office/officeart/2018/2/layout/IconCircleList"/>
    <dgm:cxn modelId="{B215780B-0D00-4712-BE47-0F840E830136}" type="presParOf" srcId="{862B2641-2800-471B-B3BC-B7E82F939DFE}" destId="{009B400A-CA49-4726-98DF-40AD4E94088B}" srcOrd="2" destOrd="0" presId="urn:microsoft.com/office/officeart/2018/2/layout/IconCircleList"/>
    <dgm:cxn modelId="{19D707F5-AAB8-4507-BBDC-76A9FE46FE84}" type="presParOf" srcId="{862B2641-2800-471B-B3BC-B7E82F939DFE}" destId="{FC06AC98-BED9-4408-874C-90860A0E1722}" srcOrd="3" destOrd="0" presId="urn:microsoft.com/office/officeart/2018/2/layout/IconCircleList"/>
    <dgm:cxn modelId="{8CE33422-C2D7-4073-8E7A-A03B7383A01D}" type="presParOf" srcId="{A3F383DE-4EBC-451B-99EC-FFE2980715FB}" destId="{4D4B1EE2-4BB7-497F-8050-8421C295722D}" srcOrd="5" destOrd="0" presId="urn:microsoft.com/office/officeart/2018/2/layout/IconCircleList"/>
    <dgm:cxn modelId="{659E2C80-8586-4A22-882F-FAC0F79057EB}" type="presParOf" srcId="{A3F383DE-4EBC-451B-99EC-FFE2980715FB}" destId="{91DB0EAB-1054-47EB-99AF-4790671AEE16}" srcOrd="6" destOrd="0" presId="urn:microsoft.com/office/officeart/2018/2/layout/IconCircleList"/>
    <dgm:cxn modelId="{78FCB8D5-1959-4390-AA8C-9C483860C037}" type="presParOf" srcId="{91DB0EAB-1054-47EB-99AF-4790671AEE16}" destId="{2B446586-0EDB-4D69-9FF2-159787E31B2B}" srcOrd="0" destOrd="0" presId="urn:microsoft.com/office/officeart/2018/2/layout/IconCircleList"/>
    <dgm:cxn modelId="{2DFCB536-D5E3-4EE2-B852-B3CB3E6D9814}" type="presParOf" srcId="{91DB0EAB-1054-47EB-99AF-4790671AEE16}" destId="{B6631B2E-8912-4F60-B639-B0CA3416F02D}" srcOrd="1" destOrd="0" presId="urn:microsoft.com/office/officeart/2018/2/layout/IconCircleList"/>
    <dgm:cxn modelId="{6608EA18-9566-4C3C-92BA-3A3405CB286C}" type="presParOf" srcId="{91DB0EAB-1054-47EB-99AF-4790671AEE16}" destId="{DC76FCAB-C843-4C0C-8B3C-DE2A3ED57B20}" srcOrd="2" destOrd="0" presId="urn:microsoft.com/office/officeart/2018/2/layout/IconCircleList"/>
    <dgm:cxn modelId="{BFC021C6-36DA-4DD7-B019-17F52B5B7AE1}" type="presParOf" srcId="{91DB0EAB-1054-47EB-99AF-4790671AEE16}" destId="{BC2FF012-330E-4CF0-A7E1-D5691224842A}" srcOrd="3" destOrd="0" presId="urn:microsoft.com/office/officeart/2018/2/layout/IconCircleList"/>
    <dgm:cxn modelId="{54DE0187-58AF-439B-9412-8B17A5FE4AF8}" type="presParOf" srcId="{A3F383DE-4EBC-451B-99EC-FFE2980715FB}" destId="{5EC4099D-E554-4D4E-BA7D-ECF9E3BE19F3}" srcOrd="7" destOrd="0" presId="urn:microsoft.com/office/officeart/2018/2/layout/IconCircleList"/>
    <dgm:cxn modelId="{15ABEDC3-4EC2-43AF-8C3B-2EFD2F0F4FAC}" type="presParOf" srcId="{A3F383DE-4EBC-451B-99EC-FFE2980715FB}" destId="{84BDA63C-A5A6-4473-9228-7B9525E1C05C}" srcOrd="8" destOrd="0" presId="urn:microsoft.com/office/officeart/2018/2/layout/IconCircleList"/>
    <dgm:cxn modelId="{D61DD491-9F5F-4FB3-AB4F-D4EA81D1F2EE}" type="presParOf" srcId="{84BDA63C-A5A6-4473-9228-7B9525E1C05C}" destId="{69FED77E-33FD-4FAF-8790-1C3180A58895}" srcOrd="0" destOrd="0" presId="urn:microsoft.com/office/officeart/2018/2/layout/IconCircleList"/>
    <dgm:cxn modelId="{A1C5684B-811E-4D43-A63E-47247E027E39}" type="presParOf" srcId="{84BDA63C-A5A6-4473-9228-7B9525E1C05C}" destId="{D561B7CE-D192-4EE0-B738-D409D68410C8}" srcOrd="1" destOrd="0" presId="urn:microsoft.com/office/officeart/2018/2/layout/IconCircleList"/>
    <dgm:cxn modelId="{A01F6A78-AF31-42CE-ABA2-DF3504D3B0EB}" type="presParOf" srcId="{84BDA63C-A5A6-4473-9228-7B9525E1C05C}" destId="{83620B58-B0CA-4C51-AEFB-664612E233A9}" srcOrd="2" destOrd="0" presId="urn:microsoft.com/office/officeart/2018/2/layout/IconCircleList"/>
    <dgm:cxn modelId="{E2C6469D-BD84-420E-A29D-4442BF64D687}" type="presParOf" srcId="{84BDA63C-A5A6-4473-9228-7B9525E1C05C}" destId="{BD2C037F-AA94-4B5C-84B0-361814C1747A}" srcOrd="3" destOrd="0" presId="urn:microsoft.com/office/officeart/2018/2/layout/IconCircle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A795266-0B32-413B-9747-83818025990A}">
      <dsp:nvSpPr>
        <dsp:cNvPr id="0" name=""/>
        <dsp:cNvSpPr/>
      </dsp:nvSpPr>
      <dsp:spPr>
        <a:xfrm>
          <a:off x="43694" y="513869"/>
          <a:ext cx="889286" cy="889286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E4ED250-8DB6-4582-8670-D3AE7467EFA8}">
      <dsp:nvSpPr>
        <dsp:cNvPr id="0" name=""/>
        <dsp:cNvSpPr/>
      </dsp:nvSpPr>
      <dsp:spPr>
        <a:xfrm>
          <a:off x="230444" y="700619"/>
          <a:ext cx="515786" cy="515786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A0E4B4-7659-4CE2-8AB7-EF563CA27F4D}">
      <dsp:nvSpPr>
        <dsp:cNvPr id="0" name=""/>
        <dsp:cNvSpPr/>
      </dsp:nvSpPr>
      <dsp:spPr>
        <a:xfrm>
          <a:off x="1112076" y="513869"/>
          <a:ext cx="2119107" cy="8892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Successful Enrollment in the First Year</a:t>
          </a:r>
        </a:p>
      </dsp:txBody>
      <dsp:txXfrm>
        <a:off x="1112076" y="513869"/>
        <a:ext cx="2119107" cy="889286"/>
      </dsp:txXfrm>
    </dsp:sp>
    <dsp:sp modelId="{E66D4CEA-C486-4642-B4BC-34F1E7858649}">
      <dsp:nvSpPr>
        <dsp:cNvPr id="0" name=""/>
        <dsp:cNvSpPr/>
      </dsp:nvSpPr>
      <dsp:spPr>
        <a:xfrm>
          <a:off x="3596426" y="513869"/>
          <a:ext cx="889286" cy="889286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ADA8A6C-5EBE-41B6-9B66-0D6ED892964B}">
      <dsp:nvSpPr>
        <dsp:cNvPr id="0" name=""/>
        <dsp:cNvSpPr/>
      </dsp:nvSpPr>
      <dsp:spPr>
        <a:xfrm>
          <a:off x="3783177" y="700619"/>
          <a:ext cx="515786" cy="515786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BE75D2F-5A18-4FD0-AC3B-C85819A79A2B}">
      <dsp:nvSpPr>
        <dsp:cNvPr id="0" name=""/>
        <dsp:cNvSpPr/>
      </dsp:nvSpPr>
      <dsp:spPr>
        <a:xfrm>
          <a:off x="4810503" y="699605"/>
          <a:ext cx="1878320" cy="7329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2235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Persisted First Primary Term to Subsequent Primary Term</a:t>
          </a:r>
        </a:p>
      </dsp:txBody>
      <dsp:txXfrm>
        <a:off x="4810503" y="699605"/>
        <a:ext cx="1878320" cy="732950"/>
      </dsp:txXfrm>
    </dsp:sp>
    <dsp:sp modelId="{BAB949AC-2941-4274-81CE-7C69A9C2CB27}">
      <dsp:nvSpPr>
        <dsp:cNvPr id="0" name=""/>
        <dsp:cNvSpPr/>
      </dsp:nvSpPr>
      <dsp:spPr>
        <a:xfrm>
          <a:off x="43694" y="2355052"/>
          <a:ext cx="889286" cy="889286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ED4860-65D3-4B08-B074-C532C8D3EF67}">
      <dsp:nvSpPr>
        <dsp:cNvPr id="0" name=""/>
        <dsp:cNvSpPr/>
      </dsp:nvSpPr>
      <dsp:spPr>
        <a:xfrm>
          <a:off x="230444" y="2541802"/>
          <a:ext cx="515786" cy="515786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06AC98-BED9-4408-874C-90860A0E1722}">
      <dsp:nvSpPr>
        <dsp:cNvPr id="0" name=""/>
        <dsp:cNvSpPr/>
      </dsp:nvSpPr>
      <dsp:spPr>
        <a:xfrm>
          <a:off x="1123542" y="2355052"/>
          <a:ext cx="2096175" cy="8892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Completed Both Transfer Level Math and English</a:t>
          </a:r>
        </a:p>
      </dsp:txBody>
      <dsp:txXfrm>
        <a:off x="1123542" y="2355052"/>
        <a:ext cx="2096175" cy="889286"/>
      </dsp:txXfrm>
    </dsp:sp>
    <dsp:sp modelId="{2B446586-0EDB-4D69-9FF2-159787E31B2B}">
      <dsp:nvSpPr>
        <dsp:cNvPr id="0" name=""/>
        <dsp:cNvSpPr/>
      </dsp:nvSpPr>
      <dsp:spPr>
        <a:xfrm>
          <a:off x="3584960" y="2355052"/>
          <a:ext cx="889286" cy="889286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6631B2E-8912-4F60-B639-B0CA3416F02D}">
      <dsp:nvSpPr>
        <dsp:cNvPr id="0" name=""/>
        <dsp:cNvSpPr/>
      </dsp:nvSpPr>
      <dsp:spPr>
        <a:xfrm>
          <a:off x="3771711" y="2541802"/>
          <a:ext cx="515786" cy="515786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C2FF012-330E-4CF0-A7E1-D5691224842A}">
      <dsp:nvSpPr>
        <dsp:cNvPr id="0" name=""/>
        <dsp:cNvSpPr/>
      </dsp:nvSpPr>
      <dsp:spPr>
        <a:xfrm>
          <a:off x="4664808" y="2355052"/>
          <a:ext cx="2096175" cy="88928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Transferred to a Four-Year Institution</a:t>
          </a:r>
        </a:p>
      </dsp:txBody>
      <dsp:txXfrm>
        <a:off x="4664808" y="2355052"/>
        <a:ext cx="2096175" cy="889286"/>
      </dsp:txXfrm>
    </dsp:sp>
    <dsp:sp modelId="{69FED77E-33FD-4FAF-8790-1C3180A58895}">
      <dsp:nvSpPr>
        <dsp:cNvPr id="0" name=""/>
        <dsp:cNvSpPr/>
      </dsp:nvSpPr>
      <dsp:spPr>
        <a:xfrm>
          <a:off x="1776674" y="4375533"/>
          <a:ext cx="889286" cy="889286"/>
        </a:xfrm>
        <a:prstGeom prst="ellipse">
          <a:avLst/>
        </a:prstGeom>
        <a:solidFill>
          <a:schemeClr val="bg1">
            <a:lumMod val="95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561B7CE-D192-4EE0-B738-D409D68410C8}">
      <dsp:nvSpPr>
        <dsp:cNvPr id="0" name=""/>
        <dsp:cNvSpPr/>
      </dsp:nvSpPr>
      <dsp:spPr>
        <a:xfrm>
          <a:off x="2005456" y="4517456"/>
          <a:ext cx="515786" cy="515786"/>
        </a:xfrm>
        <a:prstGeom prst="rect">
          <a:avLst/>
        </a:prstGeom>
        <a:blipFill>
          <a:blip xmlns:r="http://schemas.openxmlformats.org/officeDocument/2006/relationships"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a:blipFill>
        <a:ln w="15875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2C037F-AA94-4B5C-84B0-361814C1747A}">
      <dsp:nvSpPr>
        <dsp:cNvPr id="0" name=""/>
        <dsp:cNvSpPr/>
      </dsp:nvSpPr>
      <dsp:spPr>
        <a:xfrm>
          <a:off x="2819149" y="4437526"/>
          <a:ext cx="3277307" cy="6935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l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Attained the Vision Goal Completion Definition</a:t>
          </a:r>
        </a:p>
      </dsp:txBody>
      <dsp:txXfrm>
        <a:off x="2819149" y="4437526"/>
        <a:ext cx="3277307" cy="69355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8/2/layout/IconCircleList">
  <dgm:title val="Icon Circle List"/>
  <dgm:desc val="Use to show non-sequential or grouped chunks of information accompanied by related visuals. Circular shapes can hold an icon or small picture and corresponding text box shows Level 1 text. Works best for icons or small pictures with medium-length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alg type="sp"/>
    <dgm:shape xmlns:r="http://schemas.openxmlformats.org/officeDocument/2006/relationships" r:blip="">
      <dgm:adjLst/>
    </dgm:shape>
    <dgm:presOf/>
    <dgm:choose name="Name0">
      <dgm:if name="Name1" axis="ch" ptType="node" func="cnt" op="lte" val="3">
        <dgm:constrLst>
          <dgm:constr type="w" for="ch" forName="container" refType="w"/>
          <dgm:constr type="h" for="ch" forName="container" refType="h" fact="0.4"/>
        </dgm:constrLst>
      </dgm:if>
      <dgm:else name="Name2">
        <dgm:constrLst>
          <dgm:constr type="w" for="ch" forName="container" refType="w"/>
          <dgm:constr type="h" for="ch" forName="container" refType="h"/>
        </dgm:constrLst>
      </dgm:else>
    </dgm:choose>
    <dgm:ruleLst>
      <dgm:rule type="h" for="ch" forName="container" val="INF" fact="NaN" max="NaN"/>
    </dgm:ruleLst>
    <dgm:layoutNode name="container">
      <dgm:varLst>
        <dgm:dir/>
        <dgm:resizeHandles val="exact"/>
      </dgm:varLst>
      <dgm:choose name="Name3">
        <dgm:if name="Name4" axis="self" func="var" arg="dir" op="equ" val="norm">
          <dgm:alg type="snake">
            <dgm:param type="grDir" val="tL"/>
            <dgm:param type="flowDir" val="row"/>
            <dgm:param type="contDir" val="sameDir"/>
          </dgm:alg>
        </dgm:if>
        <dgm:else name="Name5">
          <dgm:alg type="snake">
            <dgm:param type="grDir" val="tR"/>
            <dgm:param type="flowDir" val="row"/>
            <dgm:param type="contDir" val="sameDi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w" fact="0.28"/>
        <dgm:constr type="w" for="ch" forName="sibTrans" refType="w" refFor="ch" refForName="compNode" fact="0.115"/>
        <dgm:constr type="sp" refType="h" op="equ" fact="0.17"/>
        <dgm:constr type="primFontSz" for="des" ptType="node" op="equ" val="24"/>
        <dgm:constr type="h" for="des" forName="compNode" op="equ"/>
        <dgm:constr type="h" for="des" forName="iconBgRect" op="equ"/>
      </dgm:constrLst>
      <dgm:ruleLst>
        <dgm:rule type="w" for="ch" forName="compNode" val="60" fact="NaN" max="NaN"/>
      </dgm:ruleLst>
      <dgm:forEach name="Name6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 axis="self"/>
          <dgm:constrLst>
            <dgm:constr type="w" for="ch" forName="iconBgRect" refType="w" fact="0.28"/>
            <dgm:constr type="h" for="ch" forName="iconBgRect" refType="w" refFor="ch" refForName="iconBgRect"/>
            <dgm:constr type="t" for="ch" forName="iconBgRect"/>
            <dgm:constr type="l" for="ch" forName="iconBgRect"/>
            <dgm:constr type="w" for="ch" forName="iconRect" refType="w" refFor="ch" refForName="iconBgRect" fact="0.58"/>
            <dgm:constr type="h" for="ch" forName="iconRect" refType="w" refFor="ch" refForName="iconRect"/>
            <dgm:constr type="ctrX" for="ch" forName="iconRect" refType="ctrX" refFor="ch" refForName="iconBgRect"/>
            <dgm:constr type="ctrY" for="ch" forName="iconRect" refType="ctrY" refFor="ch" refForName="iconBgRect"/>
            <dgm:constr type="w" for="ch" forName="spaceRect" refType="w" fact="0.06"/>
            <dgm:constr type="h" for="ch" forName="spaceRect" refType="h" refFor="ch" refForName="iconBgRect"/>
            <dgm:constr type="t" for="ch" forName="spaceRect" refType="t" refFor="ch" refForName="iconBgRect"/>
            <dgm:constr type="l" for="ch" forName="spaceRect" refType="r" refFor="ch" refForName="iconBgRect"/>
            <dgm:constr type="h" for="ch" forName="textRect" refType="h" refFor="ch" refForName="iconBgRect"/>
            <dgm:constr type="t" for="ch" forName="textRect" refType="t" refFor="ch" refForName="iconBgRect"/>
            <dgm:constr type="l" for="ch" forName="textRect" refType="r" refFor="ch" refForName="spaceRect"/>
          </dgm:constrLst>
          <dgm:ruleLst/>
          <dgm:layoutNode name="iconBgRect" styleLbl="bgShp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  <dgm:ruleLst/>
          </dgm:layoutNode>
          <dgm:layoutNode name="iconRect" styleLbl="node1">
            <dgm:alg type="sp"/>
            <dgm:shape xmlns:r="http://schemas.openxmlformats.org/officeDocument/2006/relationships" type="rect" r:blip="" blipPhldr="1">
              <dgm:adjLst/>
            </dgm:shape>
            <dgm:presOf/>
            <dgm:constrLst/>
            <dgm:ruleLst/>
          </dgm:layoutNode>
          <dgm:layoutNode name="spaceRect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textRect" styleLbl="revTx">
            <dgm:varLst>
              <dgm:chMax val="1"/>
              <dgm:chPref val="1"/>
            </dgm:varLst>
            <dgm:choose name="Name7">
              <dgm:if name="Name8" func="var" arg="dir" op="equ" val="norm">
                <dgm:alg type="tx">
                  <dgm:param type="txAnchorVert" val="mid"/>
                  <dgm:param type="parTxLTRAlign" val="l"/>
                  <dgm:param type="shpTxLTRAlignCh" val="l"/>
                  <dgm:param type="parTxRTLAlign" val="l"/>
                  <dgm:param type="shpTxRTLAlignCh" val="l"/>
                </dgm:alg>
              </dgm:if>
              <dgm:else name="Name9">
                <dgm:alg type="tx">
                  <dgm:param type="txAnchorVert" val="mid"/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11" fact="NaN" max="NaN"/>
            </dgm:ruleLst>
          </dgm:layoutNode>
        </dgm:layoutNode>
        <dgm:forEach name="Name10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9E3965E-AC41-4711-9D10-E25ABB132D86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930F1-C8C3-4EEB-B0B0-A2DF1ABD86E2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D0B66-3C01-41B8-81F7-7CD3B5100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3361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930F1-C8C3-4EEB-B0B0-A2DF1ABD86E2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D0B66-3C01-41B8-81F7-7CD3B5100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958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585C21A-8B93-4657-B5DF-7EAEAD3BE127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90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663440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207658" y="4485132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930F1-C8C3-4EEB-B0B0-A2DF1ABD86E2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D0B66-3C01-41B8-81F7-7CD3B5100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18482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930F1-C8C3-4EEB-B0B0-A2DF1ABD86E2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D0B66-3C01-41B8-81F7-7CD3B5100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0962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930F1-C8C3-4EEB-B0B0-A2DF1ABD86E2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D0B66-3C01-41B8-81F7-7CD3B5100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8029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930F1-C8C3-4EEB-B0B0-A2DF1ABD86E2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D0B66-3C01-41B8-81F7-7CD3B5100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7668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A8E9C91B-7EAD-4562-AB0E-DFB9663AECE3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930F1-C8C3-4EEB-B0B0-A2DF1ABD86E2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D0B66-3C01-41B8-81F7-7CD3B5100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505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16D90D66-BCB9-4229-A829-628874352AC0}"/>
              </a:ext>
            </a:extLst>
          </p:cNvPr>
          <p:cNvSpPr/>
          <p:nvPr/>
        </p:nvSpPr>
        <p:spPr>
          <a:xfrm>
            <a:off x="16" y="0"/>
            <a:ext cx="4654296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3466" y="786383"/>
            <a:ext cx="3517567" cy="2093975"/>
          </a:xfrm>
        </p:spPr>
        <p:txBody>
          <a:bodyPr anchor="b">
            <a:normAutofit/>
          </a:bodyPr>
          <a:lstStyle>
            <a:lvl1pPr>
              <a:lnSpc>
                <a:spcPct val="90000"/>
              </a:lnSpc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58984" y="812799"/>
            <a:ext cx="5928344" cy="52947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3465" y="3043050"/>
            <a:ext cx="3517567" cy="3064505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3464" y="6446520"/>
            <a:ext cx="3517568" cy="365125"/>
          </a:xfrm>
        </p:spPr>
        <p:txBody>
          <a:bodyPr/>
          <a:lstStyle>
            <a:lvl1pPr algn="l">
              <a:defRPr/>
            </a:lvl1pPr>
          </a:lstStyle>
          <a:p>
            <a:fld id="{7E8930F1-C8C3-4EEB-B0B0-A2DF1ABD86E2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458983" y="6446520"/>
            <a:ext cx="5334019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5AD0B66-3C01-41B8-81F7-7CD3B5100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863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A134939-39C0-4522-A125-A13DFDA66490}"/>
              </a:ext>
            </a:extLst>
          </p:cNvPr>
          <p:cNvSpPr/>
          <p:nvPr/>
        </p:nvSpPr>
        <p:spPr>
          <a:xfrm>
            <a:off x="0" y="4578350"/>
            <a:ext cx="12188825" cy="227965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578350"/>
          </a:xfrm>
          <a:solidFill>
            <a:schemeClr val="bg1">
              <a:lumMod val="85000"/>
            </a:schemeClr>
          </a:solidFill>
        </p:spPr>
        <p:txBody>
          <a:bodyPr lIns="457200" tIns="45720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79" y="4799362"/>
            <a:ext cx="10113645" cy="743682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79" y="5715000"/>
            <a:ext cx="10113264" cy="60960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E8930F1-C8C3-4EEB-B0B0-A2DF1ABD86E2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097279" y="6446838"/>
            <a:ext cx="6818262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AD0B66-3C01-41B8-81F7-7CD3B51000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7382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416A0E3C-60E6-4F39-BC55-5F7C224E1F7C}"/>
              </a:ext>
            </a:extLst>
          </p:cNvPr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FFFFFF"/>
                </a:solidFill>
              </a:defRPr>
            </a:lvl1pPr>
          </a:lstStyle>
          <a:p>
            <a:fld id="{7E8930F1-C8C3-4EEB-B0B0-A2DF1ABD86E2}" type="datetimeFigureOut">
              <a:rPr lang="en-US" smtClean="0"/>
              <a:t>9/19/2022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FFFFFF"/>
                </a:solidFill>
              </a:defRPr>
            </a:lvl1pPr>
          </a:lstStyle>
          <a:p>
            <a:fld id="{65AD0B66-3C01-41B8-81F7-7CD3B5100068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C5025DAC-8B93-4160-B017-3A274A5828C0}"/>
              </a:ext>
            </a:extLst>
          </p:cNvPr>
          <p:cNvCxnSpPr/>
          <p:nvPr/>
        </p:nvCxnSpPr>
        <p:spPr>
          <a:xfrm>
            <a:off x="1193532" y="1897380"/>
            <a:ext cx="996696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1418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700" i="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11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19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7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EE362070-691D-44DB-98D4-BC61774B0E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36504" y="758951"/>
            <a:ext cx="7319175" cy="3374931"/>
          </a:xfrm>
        </p:spPr>
        <p:txBody>
          <a:bodyPr>
            <a:normAutofit/>
          </a:bodyPr>
          <a:lstStyle/>
          <a:p>
            <a:r>
              <a:rPr lang="en-US" sz="3800" b="1" dirty="0">
                <a:ea typeface="Segoe UI" panose="020B0502040204020203" pitchFamily="34" charset="0"/>
                <a:cs typeface="Segoe UI" panose="020B0502040204020203" pitchFamily="34" charset="0"/>
              </a:rPr>
              <a:t>Reviewing Student Equity &amp; Achievement Metrics</a:t>
            </a:r>
            <a:br>
              <a:rPr lang="en-US" sz="3800" b="1" dirty="0"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sz="1600" i="1" dirty="0">
                <a:latin typeface="+mn-lt"/>
                <a:ea typeface="Segoe UI" panose="020B0502040204020203" pitchFamily="34" charset="0"/>
                <a:cs typeface="Segoe UI" panose="020B0502040204020203" pitchFamily="34" charset="0"/>
              </a:rPr>
              <a:t>Dominique Benavides, Director of College Research &amp; Planning</a:t>
            </a: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3836504" y="4455620"/>
            <a:ext cx="7321946" cy="1143000"/>
          </a:xfrm>
        </p:spPr>
        <p:txBody>
          <a:bodyPr>
            <a:normAutofit/>
          </a:bodyPr>
          <a:lstStyle/>
          <a:p>
            <a:r>
              <a:rPr lang="en-US" sz="1800" dirty="0"/>
              <a:t>September 21, 2022</a:t>
            </a:r>
          </a:p>
        </p:txBody>
      </p:sp>
      <p:pic>
        <p:nvPicPr>
          <p:cNvPr id="4" name="Picture 3" descr="Logo, company name&#10;&#10;Description automatically generated">
            <a:extLst>
              <a:ext uri="{FF2B5EF4-FFF2-40B4-BE49-F238E27FC236}">
                <a16:creationId xmlns:a16="http://schemas.microsoft.com/office/drawing/2014/main" id="{B4E88CE1-F97C-DC72-0DFC-B011C31DE0DF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0973" y="1790485"/>
            <a:ext cx="2758331" cy="2758331"/>
          </a:xfrm>
          <a:prstGeom prst="rect">
            <a:avLst/>
          </a:prstGeom>
        </p:spPr>
      </p:pic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5A7EFE9C-DAE7-4ECA-BDB2-34E2534B8A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3958251" y="4294753"/>
            <a:ext cx="71323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Rectangle 22">
            <a:extLst>
              <a:ext uri="{FF2B5EF4-FFF2-40B4-BE49-F238E27FC236}">
                <a16:creationId xmlns:a16="http://schemas.microsoft.com/office/drawing/2014/main" id="{32DB1480-5B24-4B37-B70E-C74945DD91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6400800"/>
            <a:ext cx="12192000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9961331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1497DE5-0939-4D1D-9350-0C5E1B209C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CC70ED-6C63-4537-B7EB-51990D6C0A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724" y="457200"/>
            <a:ext cx="11274552" cy="5943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76E24C1-2968-40DC-A36E-F6B85F0F07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2732" y="521208"/>
            <a:ext cx="11146536" cy="58155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71519E0-4454-05A5-5986-E65F55CE252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356" y="1345417"/>
            <a:ext cx="10337292" cy="4160759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7EC471C-1D19-5D9A-9355-7831CB39AEAA}"/>
              </a:ext>
            </a:extLst>
          </p:cNvPr>
          <p:cNvSpPr txBox="1"/>
          <p:nvPr/>
        </p:nvSpPr>
        <p:spPr>
          <a:xfrm>
            <a:off x="5637276" y="6400800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900" i="1" dirty="0">
                <a:solidFill>
                  <a:schemeClr val="bg1"/>
                </a:solidFill>
              </a:rPr>
              <a:t>Source:  CCC Student Success Metrics Cohort View</a:t>
            </a:r>
          </a:p>
          <a:p>
            <a:pPr algn="r"/>
            <a:r>
              <a:rPr lang="en-US" sz="900" i="1" dirty="0">
                <a:solidFill>
                  <a:schemeClr val="bg1"/>
                </a:solidFill>
              </a:rPr>
              <a:t> https://www.calpassplus.org/Launchboard/Student-Success-Metrics-Cohort-View</a:t>
            </a:r>
          </a:p>
        </p:txBody>
      </p:sp>
    </p:spTree>
    <p:extLst>
      <p:ext uri="{BB962C8B-B14F-4D97-AF65-F5344CB8AC3E}">
        <p14:creationId xmlns:p14="http://schemas.microsoft.com/office/powerpoint/2010/main" val="14784496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43221" y="104747"/>
            <a:ext cx="9115425" cy="568325"/>
          </a:xfrm>
        </p:spPr>
        <p:txBody>
          <a:bodyPr anchor="ctr">
            <a:normAutofit/>
          </a:bodyPr>
          <a:lstStyle/>
          <a:p>
            <a:pPr marL="201168" lvl="1"/>
            <a:r>
              <a:rPr lang="en-US" sz="2400" b="1" u="sng" dirty="0">
                <a:solidFill>
                  <a:schemeClr val="tx1"/>
                </a:solidFill>
                <a:latin typeface="+mj-lt"/>
                <a:ea typeface="Segoe UI" panose="020B0502040204020203" pitchFamily="34" charset="0"/>
                <a:cs typeface="Segoe UI" panose="020B0502040204020203" pitchFamily="34" charset="0"/>
              </a:rPr>
              <a:t>Completed Both Transfer - Level Math and English</a:t>
            </a:r>
          </a:p>
        </p:txBody>
      </p:sp>
      <p:sp>
        <p:nvSpPr>
          <p:cNvPr id="3" name="Rectangle 2"/>
          <p:cNvSpPr/>
          <p:nvPr/>
        </p:nvSpPr>
        <p:spPr>
          <a:xfrm>
            <a:off x="655885" y="613414"/>
            <a:ext cx="11092894" cy="2812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1200" i="1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Excluding high school students, the proportion of all students who completed transfer-level Math and English in their first academic year of credit enrollment within PCCD. </a:t>
            </a:r>
            <a:r>
              <a:rPr lang="en-US" sz="1200" i="1" dirty="0">
                <a:ea typeface="Segoe UI" panose="020B0502040204020203" pitchFamily="34" charset="0"/>
                <a:cs typeface="Segoe UI" panose="020B0502040204020203" pitchFamily="34" charset="0"/>
              </a:rPr>
              <a:t>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918815" y="928089"/>
            <a:ext cx="2734923" cy="96949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u="sng" dirty="0"/>
              <a:t>No. of 1</a:t>
            </a:r>
            <a:r>
              <a:rPr lang="en-US" sz="1100" u="sng" baseline="30000" dirty="0"/>
              <a:t>st</a:t>
            </a:r>
            <a:r>
              <a:rPr lang="en-US" sz="1100" u="sng" dirty="0"/>
              <a:t> time students who enrolled in a credit course within PCCD</a:t>
            </a:r>
          </a:p>
          <a:p>
            <a:pPr algn="ctr"/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(denominator)</a:t>
            </a:r>
            <a:endParaRPr lang="en-US" sz="1100" u="sng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endParaRPr lang="en-US" sz="600" u="sng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en-US" b="1" dirty="0">
                <a:cs typeface="Times New Roman" panose="02020603050405020304" pitchFamily="18" charset="0"/>
              </a:rPr>
              <a:t>802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18423" y="978182"/>
            <a:ext cx="3285248" cy="80021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u="sng"/>
            </a:lvl1pPr>
          </a:lstStyle>
          <a:p>
            <a:r>
              <a:rPr lang="en-US" sz="1100" dirty="0"/>
              <a:t>No. of 1</a:t>
            </a:r>
            <a:r>
              <a:rPr lang="en-US" sz="1100" baseline="30000" dirty="0"/>
              <a:t>st</a:t>
            </a:r>
            <a:r>
              <a:rPr lang="en-US" sz="1100" dirty="0"/>
              <a:t> time students that successfully completed Transfer Math &amp; English in 1</a:t>
            </a:r>
            <a:r>
              <a:rPr lang="en-US" sz="1100" baseline="30000" dirty="0"/>
              <a:t>st</a:t>
            </a:r>
            <a:r>
              <a:rPr lang="en-US" sz="1100" dirty="0"/>
              <a:t> year </a:t>
            </a:r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(numerator)</a:t>
            </a:r>
            <a:endParaRPr lang="en-US" sz="1100" dirty="0"/>
          </a:p>
          <a:p>
            <a:endParaRPr lang="en-US" sz="600" dirty="0"/>
          </a:p>
          <a:p>
            <a:r>
              <a:rPr lang="en-US" sz="1800" b="1" u="none" dirty="0"/>
              <a:t>149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429646" y="920031"/>
            <a:ext cx="3239913" cy="96949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100" u="sng" dirty="0"/>
              <a:t>% of students who successfully completed </a:t>
            </a:r>
          </a:p>
          <a:p>
            <a:pPr algn="ctr"/>
            <a:r>
              <a:rPr lang="en-US" sz="1100" u="sng" dirty="0"/>
              <a:t>Transfer Math and English</a:t>
            </a:r>
          </a:p>
          <a:p>
            <a:pPr algn="ctr"/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(overall percent)</a:t>
            </a:r>
          </a:p>
          <a:p>
            <a:pPr algn="ctr"/>
            <a:endParaRPr lang="en-US" sz="600" u="sng" dirty="0"/>
          </a:p>
          <a:p>
            <a:pPr algn="ctr"/>
            <a:r>
              <a:rPr lang="en-US" b="1" dirty="0"/>
              <a:t>19%</a:t>
            </a:r>
          </a:p>
        </p:txBody>
      </p:sp>
      <p:pic>
        <p:nvPicPr>
          <p:cNvPr id="10" name="Picture 9" descr="Image result for division sign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00680" y="1159744"/>
            <a:ext cx="415896" cy="437096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Picture 10" descr="Image result for equal sign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2242" y="1078770"/>
            <a:ext cx="413385" cy="5842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7695107"/>
              </p:ext>
            </p:extLst>
          </p:nvPr>
        </p:nvGraphicFramePr>
        <p:xfrm>
          <a:off x="632472" y="2781066"/>
          <a:ext cx="10927056" cy="2167465"/>
        </p:xfrm>
        <a:graphic>
          <a:graphicData uri="http://schemas.openxmlformats.org/drawingml/2006/table">
            <a:tbl>
              <a:tblPr>
                <a:tableStyleId>{C083E6E3-FA7D-4D7B-A595-EF9225AFEA82}</a:tableStyleId>
              </a:tblPr>
              <a:tblGrid>
                <a:gridCol w="251322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601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81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7711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179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27640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5742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sng" strike="noStrike" dirty="0">
                          <a:effectLst/>
                        </a:rPr>
                        <a:t>Primary Equity Groups</a:t>
                      </a:r>
                      <a:endParaRPr lang="en-US" sz="1200" b="1" i="0" u="sng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2" marR="8382" marT="8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sng" strike="noStrike">
                          <a:effectLst/>
                        </a:rPr>
                        <a:t>Numerator</a:t>
                      </a:r>
                      <a:endParaRPr lang="en-US" sz="1200" b="1" i="0" u="sng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2" marR="8382" marT="8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sng" strike="noStrike">
                          <a:effectLst/>
                        </a:rPr>
                        <a:t>Denominator</a:t>
                      </a:r>
                      <a:endParaRPr lang="en-US" sz="1200" b="1" i="0" u="sng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2" marR="8382" marT="8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sng" strike="noStrike" dirty="0">
                          <a:effectLst/>
                        </a:rPr>
                        <a:t>Subgroup </a:t>
                      </a:r>
                    </a:p>
                    <a:p>
                      <a:pPr algn="ctr" fontAlgn="b"/>
                      <a:r>
                        <a:rPr lang="en-US" sz="1200" b="1" u="sng" strike="noStrike" dirty="0">
                          <a:effectLst/>
                        </a:rPr>
                        <a:t>Outcome Rate</a:t>
                      </a:r>
                      <a:endParaRPr lang="en-US" sz="12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91" marR="8991" marT="899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sng" strike="noStrike" dirty="0">
                          <a:effectLst/>
                        </a:rPr>
                        <a:t>Subgroup</a:t>
                      </a:r>
                    </a:p>
                    <a:p>
                      <a:pPr algn="ctr" fontAlgn="b"/>
                      <a:r>
                        <a:rPr lang="en-US" sz="1200" b="1" u="sng" strike="noStrike" dirty="0">
                          <a:effectLst/>
                        </a:rPr>
                        <a:t> Outcome Rate </a:t>
                      </a:r>
                    </a:p>
                    <a:p>
                      <a:pPr algn="ctr" fontAlgn="b"/>
                      <a:r>
                        <a:rPr lang="en-US" sz="900" b="1" i="0" u="sng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(for all other students)</a:t>
                      </a:r>
                    </a:p>
                  </a:txBody>
                  <a:tcPr marL="8991" marR="8991" marT="8991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sng" strike="noStrike" dirty="0">
                          <a:effectLst/>
                        </a:rPr>
                        <a:t>Percentage Point Gap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(% of subgroup) − (% of all other)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000" b="1" u="sng" strike="noStrike" dirty="0">
                          <a:effectLst/>
                        </a:rPr>
                        <a:t> </a:t>
                      </a:r>
                      <a:endParaRPr lang="en-US" sz="10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91" marR="8991" marT="8991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603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Black or African American</a:t>
                      </a:r>
                    </a:p>
                  </a:txBody>
                  <a:tcPr marL="8382" marR="8382" marT="838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12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2" marR="8382" marT="838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112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2" marR="8382" marT="838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11%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2" marR="8382" marT="838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20%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2" marR="8382" marT="838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-9%</a:t>
                      </a:r>
                      <a:endParaRPr lang="en-US" sz="12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8382" marR="8382" marT="8382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603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Hispanic/Latinx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26</a:t>
                      </a:r>
                    </a:p>
                  </a:txBody>
                  <a:tcPr marL="8382" marR="8382" marT="838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196</a:t>
                      </a:r>
                    </a:p>
                  </a:txBody>
                  <a:tcPr marL="8382" marR="8382" marT="838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13%</a:t>
                      </a:r>
                    </a:p>
                  </a:txBody>
                  <a:tcPr marL="8382" marR="8382" marT="838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20%</a:t>
                      </a:r>
                    </a:p>
                  </a:txBody>
                  <a:tcPr marL="8382" marR="8382" marT="838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-7%</a:t>
                      </a:r>
                    </a:p>
                  </a:txBody>
                  <a:tcPr marL="8382" marR="8382" marT="8382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9603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Foster Youth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8382" marR="8382" marT="838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</a:t>
                      </a:r>
                    </a:p>
                  </a:txBody>
                  <a:tcPr marL="8382" marR="8382" marT="838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6%</a:t>
                      </a:r>
                    </a:p>
                  </a:txBody>
                  <a:tcPr marL="8382" marR="8382" marT="838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19%</a:t>
                      </a:r>
                    </a:p>
                  </a:txBody>
                  <a:tcPr marL="8382" marR="8382" marT="838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-13%</a:t>
                      </a:r>
                    </a:p>
                  </a:txBody>
                  <a:tcPr marL="8382" marR="8382" marT="8382" marB="0"/>
                </a:tc>
                <a:extLst>
                  <a:ext uri="{0D108BD9-81ED-4DB2-BD59-A6C34878D82A}">
                    <a16:rowId xmlns:a16="http://schemas.microsoft.com/office/drawing/2014/main" val="2744062679"/>
                  </a:ext>
                </a:extLst>
              </a:tr>
              <a:tr h="621953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Homeless</a:t>
                      </a: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8382" marR="8382" marT="838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</a:t>
                      </a:r>
                    </a:p>
                  </a:txBody>
                  <a:tcPr marL="8382" marR="8382" marT="838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0%</a:t>
                      </a:r>
                    </a:p>
                  </a:txBody>
                  <a:tcPr marL="8382" marR="8382" marT="838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19%</a:t>
                      </a:r>
                    </a:p>
                  </a:txBody>
                  <a:tcPr marL="8382" marR="8382" marT="8382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-19%</a:t>
                      </a:r>
                    </a:p>
                  </a:txBody>
                  <a:tcPr marL="8382" marR="8382" marT="8382" marB="0"/>
                </a:tc>
                <a:extLst>
                  <a:ext uri="{0D108BD9-81ED-4DB2-BD59-A6C34878D82A}">
                    <a16:rowId xmlns:a16="http://schemas.microsoft.com/office/drawing/2014/main" val="326297320"/>
                  </a:ext>
                </a:extLst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923365" y="2077343"/>
            <a:ext cx="10566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ea typeface="Segoe UI" panose="020B0502040204020203" pitchFamily="34" charset="0"/>
                <a:cs typeface="Segoe UI" panose="020B0502040204020203" pitchFamily="34" charset="0"/>
              </a:rPr>
              <a:t>The table below reflects the subgroups who have been determined to be disproportionately impacted using the percentage point gap method in 2020-21.</a:t>
            </a:r>
          </a:p>
          <a:p>
            <a:pPr algn="ctr"/>
            <a:r>
              <a:rPr lang="en-US" sz="1000" dirty="0">
                <a:ea typeface="Segoe UI" panose="020B0502040204020203" pitchFamily="34" charset="0"/>
                <a:cs typeface="Segoe UI" panose="020B0502040204020203" pitchFamily="34" charset="0"/>
              </a:rPr>
              <a:t> Subgroups with a percentage point gap of 3% or more suggest a disproportionate impact exists. </a:t>
            </a:r>
            <a:endParaRPr lang="en-US" sz="1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D5362E2-6328-275E-B241-D85F044EEEE4}"/>
              </a:ext>
            </a:extLst>
          </p:cNvPr>
          <p:cNvSpPr txBox="1"/>
          <p:nvPr/>
        </p:nvSpPr>
        <p:spPr>
          <a:xfrm>
            <a:off x="6481482" y="6529184"/>
            <a:ext cx="518807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i="1" dirty="0">
                <a:solidFill>
                  <a:schemeClr val="bg1"/>
                </a:solidFill>
              </a:rPr>
              <a:t>Source:  CCC Student Equity &amp; Achievement files (340_108667_REVISED_20220801)</a:t>
            </a:r>
          </a:p>
        </p:txBody>
      </p:sp>
    </p:spTree>
    <p:extLst>
      <p:ext uri="{BB962C8B-B14F-4D97-AF65-F5344CB8AC3E}">
        <p14:creationId xmlns:p14="http://schemas.microsoft.com/office/powerpoint/2010/main" val="2705879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 animBg="1"/>
      <p:bldP spid="8" grpId="0" animBg="1"/>
      <p:bldP spid="9" grpId="0" animBg="1"/>
      <p:bldP spid="1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1497DE5-0939-4D1D-9350-0C5E1B209C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CC70ED-6C63-4537-B7EB-51990D6C0A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724" y="457200"/>
            <a:ext cx="11274552" cy="5943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76E24C1-2968-40DC-A36E-F6B85F0F07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2732" y="521208"/>
            <a:ext cx="11146536" cy="58155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Chart&#10;&#10;Description automatically generated">
            <a:extLst>
              <a:ext uri="{FF2B5EF4-FFF2-40B4-BE49-F238E27FC236}">
                <a16:creationId xmlns:a16="http://schemas.microsoft.com/office/drawing/2014/main" id="{2D5C56ED-8A1B-4B19-601D-1737FB47C15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356" y="1280809"/>
            <a:ext cx="10337292" cy="4289976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1DED9205-A552-53E2-14DF-10A326A4C67D}"/>
              </a:ext>
            </a:extLst>
          </p:cNvPr>
          <p:cNvSpPr txBox="1"/>
          <p:nvPr/>
        </p:nvSpPr>
        <p:spPr>
          <a:xfrm>
            <a:off x="5637276" y="6408875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900" i="1" dirty="0">
                <a:solidFill>
                  <a:schemeClr val="bg1"/>
                </a:solidFill>
              </a:rPr>
              <a:t>Source:  CCC Student Success Metrics Cohort View</a:t>
            </a:r>
          </a:p>
          <a:p>
            <a:pPr algn="r"/>
            <a:r>
              <a:rPr lang="en-US" sz="900" i="1" dirty="0">
                <a:solidFill>
                  <a:schemeClr val="bg1"/>
                </a:solidFill>
              </a:rPr>
              <a:t> https://www.calpassplus.org/Launchboard/Student-Success-Metrics-Cohort-View</a:t>
            </a:r>
          </a:p>
        </p:txBody>
      </p:sp>
    </p:spTree>
    <p:extLst>
      <p:ext uri="{BB962C8B-B14F-4D97-AF65-F5344CB8AC3E}">
        <p14:creationId xmlns:p14="http://schemas.microsoft.com/office/powerpoint/2010/main" val="10932401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537882" y="217053"/>
            <a:ext cx="9017000" cy="519113"/>
          </a:xfrm>
        </p:spPr>
        <p:txBody>
          <a:bodyPr>
            <a:normAutofit/>
          </a:bodyPr>
          <a:lstStyle/>
          <a:p>
            <a:pPr marL="201168" lvl="1"/>
            <a:r>
              <a:rPr lang="en-US" sz="2400" b="1" u="sng" dirty="0">
                <a:solidFill>
                  <a:schemeClr val="tx1"/>
                </a:solidFill>
                <a:latin typeface="+mj-lt"/>
                <a:ea typeface="Segoe UI" panose="020B0502040204020203" pitchFamily="34" charset="0"/>
                <a:cs typeface="Segoe UI" panose="020B0502040204020203" pitchFamily="34" charset="0"/>
              </a:rPr>
              <a:t>Transferred to Four Year Institution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758009" y="680019"/>
            <a:ext cx="1104719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000" i="1" dirty="0"/>
              <a:t>Using </a:t>
            </a:r>
            <a:r>
              <a:rPr lang="en-US" sz="1000" b="1" i="1" dirty="0"/>
              <a:t>2016-17</a:t>
            </a:r>
            <a:r>
              <a:rPr lang="en-US" sz="1000" i="1" dirty="0"/>
              <a:t> data and excluding high school students, the proportion of first-time cohort students who earned 12 units or more and exited in the subsequent year and enrolled in any four-year postsecondary institution.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808757" y="1075456"/>
            <a:ext cx="2482011" cy="73866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u="sng" dirty="0"/>
              <a:t>First time student cohort +12 units</a:t>
            </a:r>
          </a:p>
          <a:p>
            <a:pPr algn="ctr"/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(denominator)</a:t>
            </a:r>
            <a:endParaRPr lang="en-US" sz="1200" u="sng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en-US" b="1" dirty="0">
                <a:cs typeface="Times New Roman" panose="02020603050405020304" pitchFamily="18" charset="0"/>
              </a:rPr>
              <a:t>551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831820" y="1095169"/>
            <a:ext cx="2622415" cy="738664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u="sng"/>
            </a:lvl1pPr>
          </a:lstStyle>
          <a:p>
            <a:r>
              <a:rPr lang="en-US" sz="1200" dirty="0"/>
              <a:t>No. of students that transferred</a:t>
            </a:r>
          </a:p>
          <a:p>
            <a:r>
              <a:rPr lang="en-US" sz="1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(numerator)</a:t>
            </a:r>
            <a:endParaRPr lang="en-US" sz="1200" dirty="0"/>
          </a:p>
          <a:p>
            <a:r>
              <a:rPr lang="en-US" sz="1800" b="1" u="none" dirty="0"/>
              <a:t>112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45290" y="1067198"/>
            <a:ext cx="2358721" cy="754053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u="sng" dirty="0"/>
              <a:t>% who transferred</a:t>
            </a:r>
          </a:p>
          <a:p>
            <a:pPr algn="ctr"/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(overall percent)</a:t>
            </a:r>
            <a:endParaRPr lang="en-US" sz="600" u="sng" dirty="0"/>
          </a:p>
          <a:p>
            <a:pPr algn="ctr"/>
            <a:r>
              <a:rPr lang="en-US" b="1" dirty="0"/>
              <a:t>20%</a:t>
            </a:r>
          </a:p>
        </p:txBody>
      </p:sp>
      <p:pic>
        <p:nvPicPr>
          <p:cNvPr id="12" name="Picture 11" descr="Image result for division sign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86975" y="1228701"/>
            <a:ext cx="415896" cy="437096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 descr="Image result for equal sign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4801" y="1108006"/>
            <a:ext cx="413385" cy="465891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4329273"/>
              </p:ext>
            </p:extLst>
          </p:nvPr>
        </p:nvGraphicFramePr>
        <p:xfrm>
          <a:off x="537882" y="2608520"/>
          <a:ext cx="10901083" cy="2472217"/>
        </p:xfrm>
        <a:graphic>
          <a:graphicData uri="http://schemas.openxmlformats.org/drawingml/2006/table">
            <a:tbl>
              <a:tblPr>
                <a:tableStyleId>{C083E6E3-FA7D-4D7B-A595-EF9225AFEA82}</a:tableStyleId>
              </a:tblPr>
              <a:tblGrid>
                <a:gridCol w="2590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242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9487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4291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2717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2103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17021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sng" strike="noStrike" dirty="0">
                          <a:effectLst/>
                        </a:rPr>
                        <a:t>Primary Equity Groups</a:t>
                      </a:r>
                      <a:endParaRPr lang="en-US" sz="1200" b="1" i="0" u="sng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2" marR="8382" marT="8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sng" strike="noStrike" dirty="0">
                          <a:effectLst/>
                        </a:rPr>
                        <a:t>Numerator</a:t>
                      </a:r>
                      <a:endParaRPr lang="en-US" sz="1200" b="1" i="0" u="sng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2" marR="8382" marT="8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sng" strike="noStrike">
                          <a:effectLst/>
                        </a:rPr>
                        <a:t>Denominator</a:t>
                      </a:r>
                      <a:endParaRPr lang="en-US" sz="1200" b="1" i="0" u="sng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2" marR="8382" marT="8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sng" strike="noStrike" dirty="0">
                          <a:effectLst/>
                        </a:rPr>
                        <a:t>Subgroup </a:t>
                      </a:r>
                    </a:p>
                    <a:p>
                      <a:pPr algn="ctr" fontAlgn="b"/>
                      <a:r>
                        <a:rPr lang="en-US" sz="1200" b="1" u="sng" strike="noStrike" dirty="0">
                          <a:effectLst/>
                        </a:rPr>
                        <a:t>Outcome Rate</a:t>
                      </a:r>
                      <a:endParaRPr lang="en-US" sz="12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91" marR="8991" marT="899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sng" strike="noStrike" dirty="0">
                          <a:effectLst/>
                        </a:rPr>
                        <a:t>Subgroup</a:t>
                      </a:r>
                    </a:p>
                    <a:p>
                      <a:pPr algn="ctr" fontAlgn="b"/>
                      <a:r>
                        <a:rPr lang="en-US" sz="1200" b="1" u="sng" strike="noStrike" dirty="0">
                          <a:effectLst/>
                        </a:rPr>
                        <a:t> Outcome Rate </a:t>
                      </a:r>
                    </a:p>
                    <a:p>
                      <a:pPr algn="ctr" fontAlgn="b"/>
                      <a:r>
                        <a:rPr lang="en-US" sz="900" b="1" i="0" u="sng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(for all other students)</a:t>
                      </a:r>
                    </a:p>
                  </a:txBody>
                  <a:tcPr marL="8991" marR="8991" marT="8991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sng" strike="noStrike" dirty="0">
                          <a:effectLst/>
                        </a:rPr>
                        <a:t>Percentage Point Gap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(% of subgroup) − (% of all other)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000" b="1" u="sng" strike="noStrike" dirty="0">
                          <a:effectLst/>
                        </a:rPr>
                        <a:t> </a:t>
                      </a:r>
                      <a:endParaRPr lang="en-US" sz="10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91" marR="8991" marT="8991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984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Hispanic/Latinx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14</a:t>
                      </a:r>
                    </a:p>
                  </a:txBody>
                  <a:tcPr marL="8382" marR="8382" marT="8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129</a:t>
                      </a:r>
                    </a:p>
                  </a:txBody>
                  <a:tcPr marL="8382" marR="8382" marT="8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11%</a:t>
                      </a:r>
                    </a:p>
                  </a:txBody>
                  <a:tcPr marL="8382" marR="8382" marT="8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23%</a:t>
                      </a:r>
                    </a:p>
                  </a:txBody>
                  <a:tcPr marL="8382" marR="8382" marT="8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-12%</a:t>
                      </a:r>
                    </a:p>
                  </a:txBody>
                  <a:tcPr marL="8382" marR="8382" marT="8382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984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First Generation Students 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40</a:t>
                      </a:r>
                    </a:p>
                  </a:txBody>
                  <a:tcPr marL="8382" marR="8382" marT="8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233</a:t>
                      </a:r>
                    </a:p>
                  </a:txBody>
                  <a:tcPr marL="8382" marR="8382" marT="8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17%</a:t>
                      </a:r>
                    </a:p>
                  </a:txBody>
                  <a:tcPr marL="8382" marR="8382" marT="8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23%</a:t>
                      </a:r>
                    </a:p>
                  </a:txBody>
                  <a:tcPr marL="8382" marR="8382" marT="8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-6%</a:t>
                      </a:r>
                    </a:p>
                  </a:txBody>
                  <a:tcPr marL="8382" marR="8382" marT="8382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25652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Students Who Received </a:t>
                      </a:r>
                    </a:p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Disability Services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8382" marR="8382" marT="8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33</a:t>
                      </a:r>
                    </a:p>
                  </a:txBody>
                  <a:tcPr marL="8382" marR="8382" marT="8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9%</a:t>
                      </a:r>
                    </a:p>
                  </a:txBody>
                  <a:tcPr marL="8382" marR="8382" marT="8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21%</a:t>
                      </a:r>
                    </a:p>
                  </a:txBody>
                  <a:tcPr marL="8382" marR="8382" marT="8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-12%</a:t>
                      </a:r>
                    </a:p>
                  </a:txBody>
                  <a:tcPr marL="8382" marR="8382" marT="8382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9848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Foster Youth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8382" marR="8382" marT="8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</a:t>
                      </a:r>
                    </a:p>
                  </a:txBody>
                  <a:tcPr marL="8382" marR="8382" marT="8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0%</a:t>
                      </a:r>
                    </a:p>
                  </a:txBody>
                  <a:tcPr marL="8382" marR="8382" marT="8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21%</a:t>
                      </a:r>
                    </a:p>
                  </a:txBody>
                  <a:tcPr marL="8382" marR="8382" marT="8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-21%</a:t>
                      </a:r>
                    </a:p>
                  </a:txBody>
                  <a:tcPr marL="8382" marR="8382" marT="8382" marB="0" anchor="ctr"/>
                </a:tc>
                <a:extLst>
                  <a:ext uri="{0D108BD9-81ED-4DB2-BD59-A6C34878D82A}">
                    <a16:rowId xmlns:a16="http://schemas.microsoft.com/office/drawing/2014/main" val="117432785"/>
                  </a:ext>
                </a:extLst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1071775" y="1845003"/>
            <a:ext cx="9897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ea typeface="Segoe UI" panose="020B0502040204020203" pitchFamily="34" charset="0"/>
                <a:cs typeface="Segoe UI" panose="020B0502040204020203" pitchFamily="34" charset="0"/>
              </a:rPr>
              <a:t>The table below reflects the subgroups who have been determined to be disproportionately impacted using the percentage point gap method in 2016-17.</a:t>
            </a:r>
          </a:p>
          <a:p>
            <a:pPr algn="ctr"/>
            <a:r>
              <a:rPr lang="en-US" sz="1000" dirty="0">
                <a:ea typeface="Segoe UI" panose="020B0502040204020203" pitchFamily="34" charset="0"/>
                <a:cs typeface="Segoe UI" panose="020B0502040204020203" pitchFamily="34" charset="0"/>
              </a:rPr>
              <a:t> Subgroups with a percentage point gap of 3% or more suggest a disproportionate impact exists. </a:t>
            </a:r>
            <a:endParaRPr lang="en-US" sz="1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FA8814C-52A7-4CB0-FAE0-D387525C764F}"/>
              </a:ext>
            </a:extLst>
          </p:cNvPr>
          <p:cNvSpPr txBox="1"/>
          <p:nvPr/>
        </p:nvSpPr>
        <p:spPr>
          <a:xfrm>
            <a:off x="6481482" y="6529184"/>
            <a:ext cx="518807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i="1" dirty="0">
                <a:solidFill>
                  <a:schemeClr val="bg1"/>
                </a:solidFill>
              </a:rPr>
              <a:t>Source:  CCC Student Equity &amp; Achievement files (340_108667_REVISED_20220801)</a:t>
            </a:r>
          </a:p>
        </p:txBody>
      </p:sp>
    </p:spTree>
    <p:extLst>
      <p:ext uri="{BB962C8B-B14F-4D97-AF65-F5344CB8AC3E}">
        <p14:creationId xmlns:p14="http://schemas.microsoft.com/office/powerpoint/2010/main" val="1725281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8" grpId="0" animBg="1"/>
      <p:bldP spid="9" grpId="0" animBg="1"/>
      <p:bldP spid="10" grpId="0" animBg="1"/>
      <p:bldP spid="1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8236" y="57599"/>
            <a:ext cx="8342313" cy="552450"/>
          </a:xfrm>
        </p:spPr>
        <p:txBody>
          <a:bodyPr>
            <a:normAutofit/>
          </a:bodyPr>
          <a:lstStyle/>
          <a:p>
            <a:pPr marL="201168" lvl="1"/>
            <a:r>
              <a:rPr lang="en-US" sz="2400" b="1" u="sng" dirty="0">
                <a:solidFill>
                  <a:schemeClr val="tx1"/>
                </a:solidFill>
                <a:latin typeface="+mj-lt"/>
                <a:ea typeface="Segoe UI" panose="020B0502040204020203" pitchFamily="34" charset="0"/>
                <a:cs typeface="Segoe UI" panose="020B0502040204020203" pitchFamily="34" charset="0"/>
              </a:rPr>
              <a:t>Attained the Vision Goal Completion Definition</a:t>
            </a:r>
          </a:p>
        </p:txBody>
      </p:sp>
      <p:sp>
        <p:nvSpPr>
          <p:cNvPr id="3" name="Rectangle 2"/>
          <p:cNvSpPr/>
          <p:nvPr/>
        </p:nvSpPr>
        <p:spPr>
          <a:xfrm>
            <a:off x="651950" y="525228"/>
            <a:ext cx="11321824" cy="4308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100" i="1" dirty="0"/>
              <a:t>Excluding high school students, the proportion of first-time cohort students who attained one of the following: earned an AA, AS, AAT, and or AST; earned a Chancellor’s office approved credit certificate, earned a noncredit certificate, attained apprenticeship journey status, or transferred to four-year postsecondary institution in 2017-18.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74993" y="1108591"/>
            <a:ext cx="2362260" cy="103105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300" u="sng" dirty="0"/>
              <a:t>First-time student cohort</a:t>
            </a:r>
          </a:p>
          <a:p>
            <a:pPr algn="ctr"/>
            <a:r>
              <a:rPr lang="en-US" sz="1300" u="sng" dirty="0"/>
              <a:t> </a:t>
            </a:r>
          </a:p>
          <a:p>
            <a:pPr algn="ctr"/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(denominator)</a:t>
            </a:r>
            <a:endParaRPr lang="en-US" sz="1100" u="sng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endParaRPr lang="en-US" sz="600" u="sng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en-US" b="1" dirty="0">
                <a:cs typeface="Times New Roman" panose="02020603050405020304" pitchFamily="18" charset="0"/>
              </a:rPr>
              <a:t>1038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48675" y="1123553"/>
            <a:ext cx="2362260" cy="103105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u="sng"/>
            </a:lvl1pPr>
          </a:lstStyle>
          <a:p>
            <a:r>
              <a:rPr lang="en-US" sz="1300" dirty="0"/>
              <a:t>No. of students that attained Vision Goal by 2017-18 </a:t>
            </a:r>
          </a:p>
          <a:p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(numerator)</a:t>
            </a:r>
            <a:endParaRPr lang="en-US" sz="1100" dirty="0"/>
          </a:p>
          <a:p>
            <a:endParaRPr lang="en-US" sz="600" dirty="0"/>
          </a:p>
          <a:p>
            <a:r>
              <a:rPr lang="en-US" sz="1800" b="1" u="none" dirty="0"/>
              <a:t>78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702076" y="1133133"/>
            <a:ext cx="2113706" cy="103105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300" u="sng" dirty="0"/>
              <a:t>% that attained </a:t>
            </a:r>
          </a:p>
          <a:p>
            <a:pPr algn="ctr"/>
            <a:r>
              <a:rPr lang="en-US" sz="1300" u="sng" dirty="0"/>
              <a:t>Vision Goal </a:t>
            </a:r>
          </a:p>
          <a:p>
            <a:pPr algn="ctr"/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(overall percent)</a:t>
            </a:r>
          </a:p>
          <a:p>
            <a:pPr algn="ctr"/>
            <a:endParaRPr lang="en-US" sz="600" u="sng" dirty="0"/>
          </a:p>
          <a:p>
            <a:pPr algn="ctr"/>
            <a:r>
              <a:rPr lang="en-US" b="1" dirty="0"/>
              <a:t>8%</a:t>
            </a:r>
          </a:p>
        </p:txBody>
      </p:sp>
      <p:pic>
        <p:nvPicPr>
          <p:cNvPr id="14" name="Picture 13" descr="Image result for division sign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7243" y="1287474"/>
            <a:ext cx="415896" cy="437096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14" descr="Image result for equal sign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9107" y="1157567"/>
            <a:ext cx="413385" cy="5842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6" name="Table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4065423"/>
              </p:ext>
            </p:extLst>
          </p:nvPr>
        </p:nvGraphicFramePr>
        <p:xfrm>
          <a:off x="651950" y="2962392"/>
          <a:ext cx="11196317" cy="1334871"/>
        </p:xfrm>
        <a:graphic>
          <a:graphicData uri="http://schemas.openxmlformats.org/drawingml/2006/table">
            <a:tbl>
              <a:tblPr>
                <a:tableStyleId>{C083E6E3-FA7D-4D7B-A595-EF9225AFEA82}</a:tableStyleId>
              </a:tblPr>
              <a:tblGrid>
                <a:gridCol w="22512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8645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5126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8225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89104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223407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3617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sng" strike="noStrike" dirty="0">
                          <a:effectLst/>
                        </a:rPr>
                        <a:t>Primary Equity Groups</a:t>
                      </a:r>
                      <a:endParaRPr lang="en-US" sz="1200" b="1" i="0" u="sng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2" marR="8382" marT="8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sng" strike="noStrike" dirty="0">
                          <a:effectLst/>
                        </a:rPr>
                        <a:t>Numerator</a:t>
                      </a:r>
                      <a:endParaRPr lang="en-US" sz="1200" b="1" i="0" u="sng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2" marR="8382" marT="8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sng" strike="noStrike">
                          <a:effectLst/>
                        </a:rPr>
                        <a:t>Denominator</a:t>
                      </a:r>
                      <a:endParaRPr lang="en-US" sz="1200" b="1" i="0" u="sng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2" marR="8382" marT="8382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sng" strike="noStrike" dirty="0">
                          <a:effectLst/>
                        </a:rPr>
                        <a:t>Subgroup </a:t>
                      </a:r>
                    </a:p>
                    <a:p>
                      <a:pPr algn="ctr" fontAlgn="b"/>
                      <a:r>
                        <a:rPr lang="en-US" sz="1200" b="1" u="sng" strike="noStrike" dirty="0">
                          <a:effectLst/>
                        </a:rPr>
                        <a:t>Outcome Rate</a:t>
                      </a:r>
                      <a:endParaRPr lang="en-US" sz="12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91" marR="8991" marT="899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sng" strike="noStrike" dirty="0">
                          <a:effectLst/>
                        </a:rPr>
                        <a:t>Subgroup</a:t>
                      </a:r>
                    </a:p>
                    <a:p>
                      <a:pPr algn="ctr" fontAlgn="b"/>
                      <a:r>
                        <a:rPr lang="en-US" sz="1200" b="1" u="sng" strike="noStrike" dirty="0">
                          <a:effectLst/>
                        </a:rPr>
                        <a:t> Outcome Rate </a:t>
                      </a:r>
                    </a:p>
                    <a:p>
                      <a:pPr algn="ctr" fontAlgn="b"/>
                      <a:r>
                        <a:rPr lang="en-US" sz="900" b="1" i="0" u="sng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(for all other students)</a:t>
                      </a:r>
                    </a:p>
                  </a:txBody>
                  <a:tcPr marL="8991" marR="8991" marT="8991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sng" strike="noStrike" dirty="0">
                          <a:effectLst/>
                        </a:rPr>
                        <a:t>Percentage Point Gap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(% of subgroup) − (% of all other)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000" b="1" u="sng" strike="noStrike" dirty="0">
                          <a:effectLst/>
                        </a:rPr>
                        <a:t> </a:t>
                      </a:r>
                      <a:endParaRPr lang="en-US" sz="10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91" marR="8991" marT="8991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Male Students</a:t>
                      </a:r>
                    </a:p>
                  </a:txBody>
                  <a:tcPr marL="8382" marR="8382" marT="83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28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2" marR="8382" marT="83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477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2" marR="8382" marT="83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6%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2" marR="8382" marT="83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9%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2" marR="8382" marT="83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-3%</a:t>
                      </a:r>
                      <a:endParaRPr lang="en-US" sz="12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8382" marR="8382" marT="8382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LGBT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8382" marR="8382" marT="83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37</a:t>
                      </a:r>
                    </a:p>
                  </a:txBody>
                  <a:tcPr marL="8382" marR="8382" marT="83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0%</a:t>
                      </a:r>
                    </a:p>
                  </a:txBody>
                  <a:tcPr marL="8382" marR="8382" marT="83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8%</a:t>
                      </a:r>
                    </a:p>
                  </a:txBody>
                  <a:tcPr marL="8382" marR="8382" marT="8382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+mn-lt"/>
                        </a:rPr>
                        <a:t>-8%</a:t>
                      </a:r>
                    </a:p>
                  </a:txBody>
                  <a:tcPr marL="8382" marR="8382" marT="8382" marB="0"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74320">
                <a:tc>
                  <a:txBody>
                    <a:bodyPr/>
                    <a:lstStyle/>
                    <a:p>
                      <a:pPr algn="ctr" fontAlgn="b"/>
                      <a:endParaRPr lang="en-US" sz="120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2" marR="8382" marT="838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2" marR="8382" marT="838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2" marR="8382" marT="838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8382" marR="8382" marT="8382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FF0000"/>
                        </a:solidFill>
                        <a:effectLst/>
                        <a:latin typeface="+mn-lt"/>
                      </a:endParaRPr>
                    </a:p>
                  </a:txBody>
                  <a:tcPr marL="8382" marR="8382" marT="8382" marB="0" anchor="b"/>
                </a:tc>
                <a:extLst>
                  <a:ext uri="{0D108BD9-81ED-4DB2-BD59-A6C34878D82A}">
                    <a16:rowId xmlns:a16="http://schemas.microsoft.com/office/drawing/2014/main" val="2817289892"/>
                  </a:ext>
                </a:extLst>
              </a:tr>
            </a:tbl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917910" y="2208977"/>
            <a:ext cx="98978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ea typeface="Segoe UI" panose="020B0502040204020203" pitchFamily="34" charset="0"/>
                <a:cs typeface="Segoe UI" panose="020B0502040204020203" pitchFamily="34" charset="0"/>
              </a:rPr>
              <a:t>The table below reflects the subgroups who have been determined to be disproportionately impacted using the percentage point gap method in 2017-18.</a:t>
            </a:r>
          </a:p>
          <a:p>
            <a:pPr algn="ctr"/>
            <a:r>
              <a:rPr lang="en-US" sz="1000" dirty="0">
                <a:ea typeface="Segoe UI" panose="020B0502040204020203" pitchFamily="34" charset="0"/>
                <a:cs typeface="Segoe UI" panose="020B0502040204020203" pitchFamily="34" charset="0"/>
              </a:rPr>
              <a:t> Subgroups with a percentage point gap of 3% or more suggest a disproportionate impact exists.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B2C8F7F-C375-B23F-C78F-5492573FDCAC}"/>
              </a:ext>
            </a:extLst>
          </p:cNvPr>
          <p:cNvSpPr txBox="1"/>
          <p:nvPr/>
        </p:nvSpPr>
        <p:spPr>
          <a:xfrm>
            <a:off x="6481482" y="6529184"/>
            <a:ext cx="518807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i="1" dirty="0">
                <a:solidFill>
                  <a:schemeClr val="bg1"/>
                </a:solidFill>
              </a:rPr>
              <a:t>Source:  CCC Student Equity &amp; Achievement files (340_108667_REVISED_20220801)</a:t>
            </a:r>
          </a:p>
        </p:txBody>
      </p:sp>
    </p:spTree>
    <p:extLst>
      <p:ext uri="{BB962C8B-B14F-4D97-AF65-F5344CB8AC3E}">
        <p14:creationId xmlns:p14="http://schemas.microsoft.com/office/powerpoint/2010/main" val="5892132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7" grpId="0" animBg="1"/>
      <p:bldP spid="9" grpId="0" animBg="1"/>
      <p:bldP spid="11" grpId="0" animBg="1"/>
      <p:bldP spid="1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EE1530B0-6F96-46C0-8B3E-3215CB756B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85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4910CF-1B56-45D3-960A-E89F7B3B91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2370" y="516835"/>
            <a:ext cx="3084844" cy="5772840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3600" b="1" dirty="0">
                <a:solidFill>
                  <a:schemeClr val="bg1"/>
                </a:solidFill>
              </a:rPr>
              <a:t>Which metrics</a:t>
            </a:r>
            <a:br>
              <a:rPr lang="en-US" sz="3600" b="1" dirty="0">
                <a:solidFill>
                  <a:schemeClr val="bg1"/>
                </a:solidFill>
              </a:rPr>
            </a:br>
            <a:r>
              <a:rPr lang="en-US" sz="3600" b="1" dirty="0">
                <a:solidFill>
                  <a:schemeClr val="bg1"/>
                </a:solidFill>
              </a:rPr>
              <a:t> will be evaluated?</a:t>
            </a:r>
          </a:p>
        </p:txBody>
      </p:sp>
      <p:graphicFrame>
        <p:nvGraphicFramePr>
          <p:cNvPr id="20" name="Content Placeholder 2">
            <a:extLst>
              <a:ext uri="{FF2B5EF4-FFF2-40B4-BE49-F238E27FC236}">
                <a16:creationId xmlns:a16="http://schemas.microsoft.com/office/drawing/2014/main" id="{67635571-FB93-A03B-E67D-0D221F0C48C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871689458"/>
              </p:ext>
            </p:extLst>
          </p:nvPr>
        </p:nvGraphicFramePr>
        <p:xfrm>
          <a:off x="5010802" y="412377"/>
          <a:ext cx="6804679" cy="55993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568909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Rectangle 52">
            <a:extLst>
              <a:ext uri="{FF2B5EF4-FFF2-40B4-BE49-F238E27FC236}">
                <a16:creationId xmlns:a16="http://schemas.microsoft.com/office/drawing/2014/main" id="{39E3965E-AC41-4711-9D10-E25ABB132D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55" name="Straight Connector 54">
            <a:extLst>
              <a:ext uri="{FF2B5EF4-FFF2-40B4-BE49-F238E27FC236}">
                <a16:creationId xmlns:a16="http://schemas.microsoft.com/office/drawing/2014/main" id="{1F5DC8C3-BA5F-4EED-BB9A-A14272BD82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57" name="Rectangle 56">
            <a:extLst>
              <a:ext uri="{FF2B5EF4-FFF2-40B4-BE49-F238E27FC236}">
                <a16:creationId xmlns:a16="http://schemas.microsoft.com/office/drawing/2014/main" id="{B4D0E555-16F6-44D0-BF56-AF5FF5BDE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1">
            <a:schemeClr val="l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8117041D-1A7B-4ECA-AB68-3CFDB6726B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-6220" y="0"/>
            <a:ext cx="4641314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35869" y="640080"/>
            <a:ext cx="3659246" cy="2862699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4400" b="1">
                <a:solidFill>
                  <a:srgbClr val="FFFFFF"/>
                </a:solidFill>
              </a:rPr>
              <a:t>What are the Student Equity Groups? </a:t>
            </a:r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ABCD2462-4C1E-401A-AC2D-F799A138B2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73852" y="3663649"/>
            <a:ext cx="338328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00B850DD-7DF4-B245-0608-5FC3030D2A6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1924439"/>
              </p:ext>
            </p:extLst>
          </p:nvPr>
        </p:nvGraphicFramePr>
        <p:xfrm>
          <a:off x="5560932" y="640080"/>
          <a:ext cx="5718474" cy="5577849"/>
        </p:xfrm>
        <a:graphic>
          <a:graphicData uri="http://schemas.openxmlformats.org/drawingml/2006/table">
            <a:tbl>
              <a:tblPr>
                <a:noFill/>
                <a:tableStyleId>{8EC20E35-A176-4012-BC5E-935CFFF8708E}</a:tableStyleId>
              </a:tblPr>
              <a:tblGrid>
                <a:gridCol w="2512344">
                  <a:extLst>
                    <a:ext uri="{9D8B030D-6E8A-4147-A177-3AD203B41FA5}">
                      <a16:colId xmlns:a16="http://schemas.microsoft.com/office/drawing/2014/main" val="2085434567"/>
                    </a:ext>
                  </a:extLst>
                </a:gridCol>
                <a:gridCol w="3206130">
                  <a:extLst>
                    <a:ext uri="{9D8B030D-6E8A-4147-A177-3AD203B41FA5}">
                      <a16:colId xmlns:a16="http://schemas.microsoft.com/office/drawing/2014/main" val="2875836619"/>
                    </a:ext>
                  </a:extLst>
                </a:gridCol>
              </a:tblGrid>
              <a:tr h="20658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Primary Subgroups</a:t>
                      </a:r>
                      <a:endParaRPr lang="en-US" sz="1200" b="1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6615" marT="661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Primary Disaggregated Subgroups </a:t>
                      </a:r>
                      <a:endParaRPr lang="en-US" sz="1200" b="1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6615" marT="661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9525" cap="flat" cmpd="sng" algn="ctr">
                      <a:solidFill>
                        <a:schemeClr val="accent1"/>
                      </a:solidFill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20803901"/>
                  </a:ext>
                </a:extLst>
              </a:tr>
              <a:tr h="20658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Gender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6615" marT="661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Female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6615" marT="661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41916626"/>
                  </a:ext>
                </a:extLst>
              </a:tr>
              <a:tr h="20658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Gender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6615" marT="661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Male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6615" marT="661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59633899"/>
                  </a:ext>
                </a:extLst>
              </a:tr>
              <a:tr h="20658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Gender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6615" marT="661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Unknown/Non-Respondent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6615" marT="661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33107648"/>
                  </a:ext>
                </a:extLst>
              </a:tr>
              <a:tr h="20658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Ethnicity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6615" marT="661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American Indian/Alaska Native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6615" marT="661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9634906"/>
                  </a:ext>
                </a:extLst>
              </a:tr>
              <a:tr h="20658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Ethnicity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6615" marT="661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Asian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6615" marT="661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88853562"/>
                  </a:ext>
                </a:extLst>
              </a:tr>
              <a:tr h="20658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Ethnicity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6615" marT="661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Black or African American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6615" marT="661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9314011"/>
                  </a:ext>
                </a:extLst>
              </a:tr>
              <a:tr h="20658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Ethnicity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6615" marT="661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Filipino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6615" marT="661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58536881"/>
                  </a:ext>
                </a:extLst>
              </a:tr>
              <a:tr h="20658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Ethnicity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6615" marT="661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Hispanic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6615" marT="661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96337198"/>
                  </a:ext>
                </a:extLst>
              </a:tr>
              <a:tr h="20658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Ethnicity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6615" marT="661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Pacific Islander or Hawaiian Native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6615" marT="661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40458021"/>
                  </a:ext>
                </a:extLst>
              </a:tr>
              <a:tr h="20658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Ethnicity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6615" marT="661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White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6615" marT="661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10709864"/>
                  </a:ext>
                </a:extLst>
              </a:tr>
              <a:tr h="20658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Ethnicity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6615" marT="661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Two or More Races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6615" marT="661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4254892"/>
                  </a:ext>
                </a:extLst>
              </a:tr>
              <a:tr h="20658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Perkins Economically Disadvantaged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6615" marT="661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Perkins Economically Disadvantaged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6615" marT="661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56420072"/>
                  </a:ext>
                </a:extLst>
              </a:tr>
              <a:tr h="20658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Perkins Economically Disadvantaged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6615" marT="661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Not Perkins Economically Disadvantaged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6615" marT="661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07608629"/>
                  </a:ext>
                </a:extLst>
              </a:tr>
              <a:tr h="20658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First Generation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6615" marT="661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First Generation Student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6615" marT="661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54639911"/>
                  </a:ext>
                </a:extLst>
              </a:tr>
              <a:tr h="20658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First Generation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6615" marT="661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Not First-Generation Student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6615" marT="661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89243434"/>
                  </a:ext>
                </a:extLst>
              </a:tr>
              <a:tr h="20658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First Generation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6615" marT="661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Unknown/Unreported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6615" marT="661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38978340"/>
                  </a:ext>
                </a:extLst>
              </a:tr>
              <a:tr h="20658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Foster Youth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6615" marT="661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Foster Youth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6615" marT="661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7274239"/>
                  </a:ext>
                </a:extLst>
              </a:tr>
              <a:tr h="20658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Foster Youth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6615" marT="661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Not Foster Youth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6615" marT="661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58496672"/>
                  </a:ext>
                </a:extLst>
              </a:tr>
              <a:tr h="20658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DSPS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6615" marT="661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Student Who Received Disability Services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6615" marT="661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55796405"/>
                  </a:ext>
                </a:extLst>
              </a:tr>
              <a:tr h="20658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DSPS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6615" marT="661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Not a Student Who Received Disability Services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6615" marT="661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19533380"/>
                  </a:ext>
                </a:extLst>
              </a:tr>
              <a:tr h="20658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Veterans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6615" marT="661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Veteran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6615" marT="661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9281662"/>
                  </a:ext>
                </a:extLst>
              </a:tr>
              <a:tr h="20658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Veterans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6615" marT="661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Not Veteran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6615" marT="661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0667120"/>
                  </a:ext>
                </a:extLst>
              </a:tr>
              <a:tr h="20658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LGBT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6615" marT="661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LGBT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6615" marT="661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71120206"/>
                  </a:ext>
                </a:extLst>
              </a:tr>
              <a:tr h="20658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LGBT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6615" marT="661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Non-LGBT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6615" marT="661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7526625"/>
                  </a:ext>
                </a:extLst>
              </a:tr>
              <a:tr h="20658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Homeless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6615" marT="661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Homeless</a:t>
                      </a:r>
                      <a:endParaRPr lang="en-US" sz="12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6615" marT="661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32940906"/>
                  </a:ext>
                </a:extLst>
              </a:tr>
              <a:tr h="206587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cap="none" spc="0">
                          <a:solidFill>
                            <a:schemeClr val="tx1"/>
                          </a:solidFill>
                          <a:effectLst/>
                        </a:rPr>
                        <a:t>Homeless</a:t>
                      </a:r>
                      <a:endParaRPr lang="en-US" sz="1200" b="0" i="0" u="none" strike="noStrike" cap="none" spc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6615" marT="661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cap="none" spc="0" dirty="0">
                          <a:solidFill>
                            <a:schemeClr val="tx1"/>
                          </a:solidFill>
                          <a:effectLst/>
                        </a:rPr>
                        <a:t>Not Homeless</a:t>
                      </a:r>
                      <a:endParaRPr lang="en-US" sz="1200" b="0" i="0" u="none" strike="noStrike" cap="none" spc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6615" marT="6615" marB="0" anchor="b">
                    <a:lnL w="12700" cmpd="sng">
                      <a:noFill/>
                      <a:prstDash val="solid"/>
                    </a:lnL>
                    <a:lnR w="12700" cmpd="sng">
                      <a:noFill/>
                      <a:prstDash val="solid"/>
                    </a:lnR>
                    <a:lnT w="12700" cmpd="sng">
                      <a:noFill/>
                      <a:prstDash val="solid"/>
                    </a:lnT>
                    <a:lnB w="12700" cmpd="sng">
                      <a:noFill/>
                      <a:prstDash val="soli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908087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055826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741B58E-3B65-4A01-A276-975AB2CF8A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6315" cy="6858000"/>
          </a:xfrm>
          <a:prstGeom prst="rect">
            <a:avLst/>
          </a:prstGeom>
          <a:ln>
            <a:noFill/>
          </a:ln>
        </p:spPr>
        <p:style>
          <a:lnRef idx="2">
            <a:schemeClr val="accent6">
              <a:shade val="50000"/>
            </a:schemeClr>
          </a:lnRef>
          <a:fillRef idx="1001">
            <a:schemeClr val="lt1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AC67C3-831B-4AB1-A259-DFB839CAFA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6" y="0"/>
            <a:ext cx="4648593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2369" y="605896"/>
            <a:ext cx="3708953" cy="5646208"/>
          </a:xfrm>
        </p:spPr>
        <p:txBody>
          <a:bodyPr anchor="ctr">
            <a:normAutofit/>
          </a:bodyPr>
          <a:lstStyle/>
          <a:p>
            <a:pPr algn="ctr"/>
            <a:r>
              <a:rPr lang="en-US" sz="3200" b="1" dirty="0">
                <a:solidFill>
                  <a:srgbClr val="FFFFFF"/>
                </a:solidFill>
                <a:ea typeface="Segoe UI" panose="020B0502040204020203" pitchFamily="34" charset="0"/>
                <a:cs typeface="Segoe UI" panose="020B0502040204020203" pitchFamily="34" charset="0"/>
              </a:rPr>
              <a:t>What is Disproportionate Impact?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31958" y="605896"/>
            <a:ext cx="5923721" cy="5646208"/>
          </a:xfrm>
        </p:spPr>
        <p:txBody>
          <a:bodyPr anchor="ctr">
            <a:normAutofit/>
          </a:bodyPr>
          <a:lstStyle/>
          <a:p>
            <a:pPr lvl="1"/>
            <a:r>
              <a:rPr lang="en-US" sz="2400" dirty="0">
                <a:solidFill>
                  <a:schemeClr val="tx1"/>
                </a:solidFill>
              </a:rPr>
              <a:t>Disproportionate impact occurs when a subset of students based on a student characteristic such as age, race, or gender have observably different outcomes when compared to the total student population.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C2784A1-6AE9-B7DC-0273-1EEBFA7E144F}"/>
              </a:ext>
            </a:extLst>
          </p:cNvPr>
          <p:cNvSpPr txBox="1"/>
          <p:nvPr/>
        </p:nvSpPr>
        <p:spPr>
          <a:xfrm>
            <a:off x="6481482" y="6529184"/>
            <a:ext cx="518807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i="1" dirty="0"/>
              <a:t>Source:  CCCCO Percentage Point Gap Update</a:t>
            </a:r>
          </a:p>
        </p:txBody>
      </p:sp>
    </p:spTree>
    <p:extLst>
      <p:ext uri="{BB962C8B-B14F-4D97-AF65-F5344CB8AC3E}">
        <p14:creationId xmlns:p14="http://schemas.microsoft.com/office/powerpoint/2010/main" val="36865141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1252608" y="355537"/>
            <a:ext cx="8296745" cy="879374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Percentage Point Gap Minus One </a:t>
            </a:r>
            <a:br>
              <a:rPr lang="en-US" sz="2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en-US" sz="1800" b="1" dirty="0">
                <a:solidFill>
                  <a:schemeClr val="tx1">
                    <a:lumMod val="85000"/>
                    <a:lumOff val="15000"/>
                  </a:schemeClr>
                </a:solidFill>
              </a:rPr>
              <a:t>(PPG-1) Method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736FB726-47BB-6858-1AF7-0EFE050871D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0785" r="-289"/>
          <a:stretch/>
        </p:blipFill>
        <p:spPr>
          <a:xfrm>
            <a:off x="1167052" y="1618159"/>
            <a:ext cx="9777468" cy="3977319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643811FB-3BF3-C315-19DC-47948A8A4BF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75086" y="418985"/>
            <a:ext cx="1778109" cy="6718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194366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ectangle 20">
            <a:extLst>
              <a:ext uri="{FF2B5EF4-FFF2-40B4-BE49-F238E27FC236}">
                <a16:creationId xmlns:a16="http://schemas.microsoft.com/office/drawing/2014/main" id="{41497DE5-0939-4D1D-9350-0C5E1B209C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CCC70ED-6C63-4537-B7EB-51990D6C0A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724" y="457200"/>
            <a:ext cx="11274552" cy="5943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B76E24C1-2968-40DC-A36E-F6B85F0F07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2732" y="521208"/>
            <a:ext cx="11146536" cy="58155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1040AE4-0306-E092-EEEA-0296D80A65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356" y="1539241"/>
            <a:ext cx="10337292" cy="377311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ACCD50F-8535-5BB4-1EF2-1DBF690720D1}"/>
              </a:ext>
            </a:extLst>
          </p:cNvPr>
          <p:cNvSpPr txBox="1"/>
          <p:nvPr/>
        </p:nvSpPr>
        <p:spPr>
          <a:xfrm>
            <a:off x="6481191" y="6444734"/>
            <a:ext cx="51880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i="1" dirty="0">
                <a:solidFill>
                  <a:schemeClr val="bg1"/>
                </a:solidFill>
              </a:rPr>
              <a:t>Source:  CCC Student Success Metrics Cohort View https://www.calpassplus.org/Launchboard/Student-Success-Metrics-Cohort-View</a:t>
            </a:r>
          </a:p>
        </p:txBody>
      </p:sp>
    </p:spTree>
    <p:extLst>
      <p:ext uri="{BB962C8B-B14F-4D97-AF65-F5344CB8AC3E}">
        <p14:creationId xmlns:p14="http://schemas.microsoft.com/office/powerpoint/2010/main" val="31912424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868367" y="190316"/>
            <a:ext cx="10475090" cy="660400"/>
          </a:xfrm>
        </p:spPr>
        <p:txBody>
          <a:bodyPr>
            <a:normAutofit/>
          </a:bodyPr>
          <a:lstStyle/>
          <a:p>
            <a:r>
              <a:rPr lang="en-US" sz="2400" b="1" u="sng" dirty="0">
                <a:cs typeface="Segoe UI" panose="020B0502040204020203" pitchFamily="34" charset="0"/>
              </a:rPr>
              <a:t>Successful Enrollment in the First Year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868366" y="856475"/>
            <a:ext cx="11009746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50" i="1" dirty="0">
                <a:ea typeface="Segoe UI" panose="020B0502040204020203" pitchFamily="34" charset="0"/>
                <a:cs typeface="Segoe UI" panose="020B0502040204020203" pitchFamily="34" charset="0"/>
              </a:rPr>
              <a:t>Among first-time applicants who indicated an intent to enroll in the selected college in the selected year, the percentage who enrolled in the Same Community College in their First Year</a:t>
            </a:r>
            <a:endParaRPr lang="en-US" sz="1050" i="1" dirty="0"/>
          </a:p>
        </p:txBody>
      </p:sp>
      <p:sp>
        <p:nvSpPr>
          <p:cNvPr id="4" name="TextBox 3"/>
          <p:cNvSpPr txBox="1"/>
          <p:nvPr/>
        </p:nvSpPr>
        <p:spPr>
          <a:xfrm>
            <a:off x="4476393" y="1247560"/>
            <a:ext cx="3021291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300" u="sng" dirty="0"/>
              <a:t>No. of CCC Apply applicants</a:t>
            </a:r>
          </a:p>
          <a:p>
            <a:pPr algn="ctr"/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(denominator)</a:t>
            </a:r>
            <a:endParaRPr lang="en-US" sz="1100" u="sng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endParaRPr lang="en-US" sz="600" u="sng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en-US" b="1" dirty="0">
                <a:cs typeface="Times New Roman" panose="02020603050405020304" pitchFamily="18" charset="0"/>
              </a:rPr>
              <a:t>870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69143" y="1240351"/>
            <a:ext cx="2722412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u="sng"/>
            </a:lvl1pPr>
          </a:lstStyle>
          <a:p>
            <a:r>
              <a:rPr lang="en-US" sz="1300" dirty="0"/>
              <a:t>No. of students that enrolled </a:t>
            </a:r>
          </a:p>
          <a:p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(numerator)</a:t>
            </a:r>
            <a:endParaRPr lang="en-US" sz="1100" dirty="0"/>
          </a:p>
          <a:p>
            <a:endParaRPr lang="en-US" sz="600" dirty="0"/>
          </a:p>
          <a:p>
            <a:r>
              <a:rPr lang="en-US" sz="1800" b="1" u="none" dirty="0"/>
              <a:t>288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319701" y="1196444"/>
            <a:ext cx="3187046" cy="83099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300" u="sng" dirty="0"/>
              <a:t>% who enrolled</a:t>
            </a:r>
          </a:p>
          <a:p>
            <a:pPr algn="ctr"/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(overall percent)</a:t>
            </a:r>
          </a:p>
          <a:p>
            <a:pPr algn="ctr"/>
            <a:endParaRPr lang="en-US" sz="600" u="sng" dirty="0"/>
          </a:p>
          <a:p>
            <a:pPr algn="ctr"/>
            <a:r>
              <a:rPr lang="en-US" b="1" dirty="0"/>
              <a:t>33%</a:t>
            </a:r>
          </a:p>
        </p:txBody>
      </p:sp>
      <p:pic>
        <p:nvPicPr>
          <p:cNvPr id="13" name="Picture 12" descr="Image result for division sign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6026" y="1393395"/>
            <a:ext cx="415896" cy="437096"/>
          </a:xfrm>
          <a:prstGeom prst="rect">
            <a:avLst/>
          </a:prstGeom>
          <a:noFill/>
          <a:ln>
            <a:noFill/>
          </a:ln>
        </p:spPr>
      </p:pic>
      <p:pic>
        <p:nvPicPr>
          <p:cNvPr id="14" name="Picture 13" descr="Image result for equal sign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02000" y="1501439"/>
            <a:ext cx="413385" cy="313018"/>
          </a:xfrm>
          <a:prstGeom prst="rect">
            <a:avLst/>
          </a:prstGeom>
          <a:noFill/>
          <a:ln>
            <a:noFill/>
          </a:ln>
        </p:spPr>
      </p:pic>
      <p:sp>
        <p:nvSpPr>
          <p:cNvPr id="17" name="TextBox 16"/>
          <p:cNvSpPr txBox="1"/>
          <p:nvPr/>
        </p:nvSpPr>
        <p:spPr>
          <a:xfrm>
            <a:off x="6481482" y="6529184"/>
            <a:ext cx="518807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i="1" dirty="0">
                <a:solidFill>
                  <a:schemeClr val="bg1"/>
                </a:solidFill>
              </a:rPr>
              <a:t>Source:  CCC Student Equity &amp; Achievement files (340_108667_REVISED_20220801)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D56861A-67DE-5E40-8C33-B54BCE10C08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4081588"/>
              </p:ext>
            </p:extLst>
          </p:nvPr>
        </p:nvGraphicFramePr>
        <p:xfrm>
          <a:off x="1568002" y="2300256"/>
          <a:ext cx="9028625" cy="758880"/>
        </p:xfrm>
        <a:graphic>
          <a:graphicData uri="http://schemas.openxmlformats.org/drawingml/2006/table">
            <a:tbl>
              <a:tblPr>
                <a:tableStyleId>{C083E6E3-FA7D-4D7B-A595-EF9225AFEA82}</a:tableStyleId>
              </a:tblPr>
              <a:tblGrid>
                <a:gridCol w="1805725">
                  <a:extLst>
                    <a:ext uri="{9D8B030D-6E8A-4147-A177-3AD203B41FA5}">
                      <a16:colId xmlns:a16="http://schemas.microsoft.com/office/drawing/2014/main" val="119780256"/>
                    </a:ext>
                  </a:extLst>
                </a:gridCol>
                <a:gridCol w="1805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5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5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5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2475">
                <a:tc rowSpan="2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Primary Equity Group</a:t>
                      </a:r>
                    </a:p>
                  </a:txBody>
                  <a:tcPr marL="8991" marR="8991" marT="89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sng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Gender</a:t>
                      </a:r>
                    </a:p>
                  </a:txBody>
                  <a:tcPr marL="8991" marR="8991" marT="899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sng" strike="noStrike" dirty="0">
                          <a:effectLst/>
                        </a:rPr>
                        <a:t>Numerator</a:t>
                      </a:r>
                      <a:endParaRPr lang="en-US" sz="12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91" marR="8991" marT="899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sng" strike="noStrike" dirty="0">
                          <a:effectLst/>
                        </a:rPr>
                        <a:t>Denominator</a:t>
                      </a:r>
                      <a:endParaRPr lang="en-US" sz="12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91" marR="8991" marT="899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u="sng" strike="noStrike" dirty="0">
                          <a:effectLst/>
                        </a:rPr>
                        <a:t>Subgroup </a:t>
                      </a:r>
                    </a:p>
                    <a:p>
                      <a:pPr algn="ctr" fontAlgn="b"/>
                      <a:r>
                        <a:rPr lang="en-US" sz="1100" b="1" u="sng" strike="noStrike" dirty="0">
                          <a:effectLst/>
                        </a:rPr>
                        <a:t>Outcome Rate</a:t>
                      </a:r>
                      <a:endParaRPr lang="en-US" sz="11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91" marR="8991" marT="8991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6405">
                <a:tc vMerge="1"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Primary Equity Group</a:t>
                      </a:r>
                    </a:p>
                  </a:txBody>
                  <a:tcPr marL="8991" marR="8991" marT="89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dirty="0">
                          <a:effectLst/>
                        </a:rPr>
                        <a:t>Female Students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91" marR="8991" marT="899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dirty="0">
                          <a:effectLst/>
                        </a:rPr>
                        <a:t>125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91" marR="8991" marT="899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u="none" strike="noStrike" dirty="0">
                          <a:effectLst/>
                        </a:rPr>
                        <a:t>461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91" marR="8991" marT="8991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effectLst/>
                        </a:rPr>
                        <a:t>27%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91" marR="8991" marT="8991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5B6EE3A6-2CA3-0B81-5C4A-8024819D5370}"/>
              </a:ext>
            </a:extLst>
          </p:cNvPr>
          <p:cNvGraphicFramePr>
            <a:graphicFrameLocks noGrp="1"/>
          </p:cNvGraphicFramePr>
          <p:nvPr/>
        </p:nvGraphicFramePr>
        <p:xfrm>
          <a:off x="1568002" y="3253775"/>
          <a:ext cx="9028625" cy="1097280"/>
        </p:xfrm>
        <a:graphic>
          <a:graphicData uri="http://schemas.openxmlformats.org/drawingml/2006/table">
            <a:tbl>
              <a:tblPr>
                <a:tableStyleId>{C083E6E3-FA7D-4D7B-A595-EF9225AFEA82}</a:tableStyleId>
              </a:tblPr>
              <a:tblGrid>
                <a:gridCol w="1805725">
                  <a:extLst>
                    <a:ext uri="{9D8B030D-6E8A-4147-A177-3AD203B41FA5}">
                      <a16:colId xmlns:a16="http://schemas.microsoft.com/office/drawing/2014/main" val="119780256"/>
                    </a:ext>
                  </a:extLst>
                </a:gridCol>
                <a:gridCol w="1805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57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057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0572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65760">
                <a:tc rowSpan="3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All Other Students</a:t>
                      </a:r>
                    </a:p>
                  </a:txBody>
                  <a:tcPr marL="8991" marR="8991" marT="8991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Male Students</a:t>
                      </a:r>
                    </a:p>
                  </a:txBody>
                  <a:tcPr marL="8991" marR="8991" marT="899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159</a:t>
                      </a:r>
                    </a:p>
                  </a:txBody>
                  <a:tcPr marL="8991" marR="8991" marT="899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399</a:t>
                      </a:r>
                    </a:p>
                  </a:txBody>
                  <a:tcPr marL="8991" marR="8991" marT="899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514992975"/>
                  </a:ext>
                </a:extLst>
              </a:tr>
              <a:tr h="365760">
                <a:tc vMerge="1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All other students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Unknown/Non-Respondent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8991" marR="8991" marT="899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8991" marR="8991" marT="8991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7%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02301943"/>
                  </a:ext>
                </a:extLst>
              </a:tr>
              <a:tr h="365760">
                <a:tc vMerge="1"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sz="12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fontAlgn="b" latinLnBrk="0" hangingPunct="1"/>
                      <a:r>
                        <a:rPr lang="en-US" sz="1200" b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TOTAL All other students</a:t>
                      </a:r>
                    </a:p>
                  </a:txBody>
                  <a:tcPr marL="8991" marR="8991" marT="8991" marB="0" anchor="ctr">
                    <a:lnL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endParaRPr lang="en-US" sz="1200" b="0" u="none" strike="noStrike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991" marR="8991" marT="899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163</a:t>
                      </a:r>
                    </a:p>
                  </a:txBody>
                  <a:tcPr marL="8991" marR="8991" marT="899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409</a:t>
                      </a:r>
                    </a:p>
                  </a:txBody>
                  <a:tcPr marL="8991" marR="8991" marT="8991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40%</a:t>
                      </a:r>
                    </a:p>
                  </a:txBody>
                  <a:tcPr marL="8991" marR="8991" marT="8991" marB="0" anchor="ctr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767354761"/>
                  </a:ext>
                </a:extLst>
              </a:tr>
            </a:tbl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6F769818-6C2F-7F96-4710-C44D0FD7D22E}"/>
              </a:ext>
            </a:extLst>
          </p:cNvPr>
          <p:cNvSpPr txBox="1"/>
          <p:nvPr/>
        </p:nvSpPr>
        <p:spPr>
          <a:xfrm>
            <a:off x="3231536" y="4486757"/>
            <a:ext cx="60422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Percentage Point Gap Method Minus One (PPG -1)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C0B155F-A57C-65EF-E8CD-19DDF38B561D}"/>
              </a:ext>
            </a:extLst>
          </p:cNvPr>
          <p:cNvSpPr txBox="1"/>
          <p:nvPr/>
        </p:nvSpPr>
        <p:spPr>
          <a:xfrm>
            <a:off x="4795877" y="5018850"/>
            <a:ext cx="25728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40% </a:t>
            </a:r>
          </a:p>
          <a:p>
            <a:pPr algn="ctr"/>
            <a:r>
              <a:rPr lang="en-US" dirty="0"/>
              <a:t>All Other Students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403A8442-51FE-5EE1-EBCA-471B153D50D8}"/>
              </a:ext>
            </a:extLst>
          </p:cNvPr>
          <p:cNvSpPr txBox="1"/>
          <p:nvPr/>
        </p:nvSpPr>
        <p:spPr>
          <a:xfrm>
            <a:off x="4243310" y="4987446"/>
            <a:ext cx="46616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dirty="0">
                <a:sym typeface="Symbol" panose="05050102010706020507" pitchFamily="18" charset="2"/>
              </a:rPr>
              <a:t></a:t>
            </a:r>
            <a:endParaRPr lang="en-US" sz="4000" b="1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ECEE120D-0D66-9C6E-6CC6-6EB9B787EB01}"/>
              </a:ext>
            </a:extLst>
          </p:cNvPr>
          <p:cNvSpPr txBox="1"/>
          <p:nvPr/>
        </p:nvSpPr>
        <p:spPr>
          <a:xfrm>
            <a:off x="1523571" y="5049001"/>
            <a:ext cx="257287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27% </a:t>
            </a:r>
          </a:p>
          <a:p>
            <a:pPr algn="ctr"/>
            <a:r>
              <a:rPr lang="en-US" dirty="0"/>
              <a:t>Primary Equity Group 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09A4260-7E7A-FB93-D672-EA601D781C1C}"/>
              </a:ext>
            </a:extLst>
          </p:cNvPr>
          <p:cNvSpPr txBox="1"/>
          <p:nvPr/>
        </p:nvSpPr>
        <p:spPr>
          <a:xfrm>
            <a:off x="8319701" y="4879724"/>
            <a:ext cx="257287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F0000"/>
                </a:solidFill>
              </a:rPr>
              <a:t>-13% </a:t>
            </a:r>
          </a:p>
          <a:p>
            <a:pPr algn="ctr"/>
            <a:r>
              <a:rPr lang="en-US" dirty="0"/>
              <a:t>Percentage Point Gap minus one (+/-)</a:t>
            </a:r>
          </a:p>
        </p:txBody>
      </p:sp>
      <p:pic>
        <p:nvPicPr>
          <p:cNvPr id="23" name="Picture 22" descr="Image result for equal sign">
            <a:extLst>
              <a:ext uri="{FF2B5EF4-FFF2-40B4-BE49-F238E27FC236}">
                <a16:creationId xmlns:a16="http://schemas.microsoft.com/office/drawing/2014/main" id="{8E68FA8E-FF71-BD51-BA95-986EF52EC9B5}"/>
              </a:ext>
            </a:extLst>
          </p:cNvPr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2101" y="5184880"/>
            <a:ext cx="413385" cy="31301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166001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  <p:bldP spid="7" grpId="0" animBg="1"/>
      <p:bldP spid="8" grpId="0" animBg="1"/>
      <p:bldP spid="10" grpId="0"/>
      <p:bldP spid="11" grpId="0"/>
      <p:bldP spid="20" grpId="0"/>
      <p:bldP spid="21" grpId="0"/>
      <p:bldP spid="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41497DE5-0939-4D1D-9350-0C5E1B209C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26262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CC70ED-6C63-4537-B7EB-51990D6C0A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8724" y="457200"/>
            <a:ext cx="11274552" cy="5943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76E24C1-2968-40DC-A36E-F6B85F0F07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22732" y="521208"/>
            <a:ext cx="11146536" cy="5815584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BA38E98-B1A5-36C1-DBCD-0A9A1099BD1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3356" y="1345417"/>
            <a:ext cx="10337292" cy="4160759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713F3AF0-2A94-AA7F-98F7-CF5695F6CEF5}"/>
              </a:ext>
            </a:extLst>
          </p:cNvPr>
          <p:cNvSpPr txBox="1"/>
          <p:nvPr/>
        </p:nvSpPr>
        <p:spPr>
          <a:xfrm>
            <a:off x="5573268" y="6444734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/>
            <a:r>
              <a:rPr lang="en-US" sz="900" i="1" dirty="0">
                <a:solidFill>
                  <a:schemeClr val="bg1"/>
                </a:solidFill>
              </a:rPr>
              <a:t>Source:  CCC Student Success Metrics Cohort View</a:t>
            </a:r>
          </a:p>
          <a:p>
            <a:pPr algn="r"/>
            <a:r>
              <a:rPr lang="en-US" sz="900" i="1" dirty="0">
                <a:solidFill>
                  <a:schemeClr val="bg1"/>
                </a:solidFill>
              </a:rPr>
              <a:t> https://www.calpassplus.org/Launchboard/Student-Success-Metrics-Cohort-View</a:t>
            </a:r>
          </a:p>
        </p:txBody>
      </p:sp>
    </p:spTree>
    <p:extLst>
      <p:ext uri="{BB962C8B-B14F-4D97-AF65-F5344CB8AC3E}">
        <p14:creationId xmlns:p14="http://schemas.microsoft.com/office/powerpoint/2010/main" val="37005001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93058" y="99350"/>
            <a:ext cx="10225088" cy="508000"/>
          </a:xfrm>
        </p:spPr>
        <p:txBody>
          <a:bodyPr anchor="ctr">
            <a:normAutofit/>
          </a:bodyPr>
          <a:lstStyle/>
          <a:p>
            <a:pPr marL="201168" lvl="1"/>
            <a:r>
              <a:rPr lang="en-US" sz="2400" b="1" u="sng" dirty="0">
                <a:solidFill>
                  <a:schemeClr val="tx1"/>
                </a:solidFill>
                <a:latin typeface="+mj-lt"/>
                <a:ea typeface="Segoe UI" panose="020B0502040204020203" pitchFamily="34" charset="0"/>
                <a:cs typeface="Segoe UI" panose="020B0502040204020203" pitchFamily="34" charset="0"/>
              </a:rPr>
              <a:t>Persisted First Primary Term to Subsequent Primary Term</a:t>
            </a:r>
          </a:p>
        </p:txBody>
      </p:sp>
      <p:sp>
        <p:nvSpPr>
          <p:cNvPr id="3" name="Rectangle 2"/>
          <p:cNvSpPr/>
          <p:nvPr/>
        </p:nvSpPr>
        <p:spPr>
          <a:xfrm>
            <a:off x="733069" y="563726"/>
            <a:ext cx="10575865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i="1" dirty="0">
                <a:ea typeface="Segoe UI" panose="020B0502040204020203" pitchFamily="34" charset="0"/>
                <a:cs typeface="Segoe UI" panose="020B0502040204020203" pitchFamily="34" charset="0"/>
              </a:rPr>
              <a:t>Among first-time cohort students, the proportion who enrolled in the subsequent primary term after their first primary term of enrollment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624108" y="923638"/>
            <a:ext cx="2650836" cy="10310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300" u="sng" dirty="0"/>
              <a:t>No. of first-time students</a:t>
            </a:r>
          </a:p>
          <a:p>
            <a:pPr algn="ctr"/>
            <a:r>
              <a:rPr lang="en-US" sz="1300" u="sng" dirty="0"/>
              <a:t>enrolled in Fall 19</a:t>
            </a:r>
          </a:p>
          <a:p>
            <a:pPr algn="ctr"/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(denominator)</a:t>
            </a:r>
            <a:endParaRPr lang="en-US" sz="900" u="sng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endParaRPr lang="en-US" sz="600" u="sng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ctr"/>
            <a:r>
              <a:rPr lang="en-US" b="1" dirty="0">
                <a:cs typeface="Times New Roman" panose="02020603050405020304" pitchFamily="18" charset="0"/>
              </a:rPr>
              <a:t>906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542355" y="897887"/>
            <a:ext cx="2475346" cy="110799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endParaRPr lang="en-US" sz="800" u="sng" dirty="0"/>
          </a:p>
          <a:p>
            <a:pPr algn="ctr"/>
            <a:r>
              <a:rPr lang="en-US" sz="1300" u="sng" dirty="0"/>
              <a:t>% retained</a:t>
            </a:r>
          </a:p>
          <a:p>
            <a:pPr algn="ctr"/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(overall percent)</a:t>
            </a:r>
          </a:p>
          <a:p>
            <a:pPr algn="ctr"/>
            <a:endParaRPr lang="en-US" sz="600" u="sng" dirty="0"/>
          </a:p>
          <a:p>
            <a:pPr algn="ctr"/>
            <a:r>
              <a:rPr lang="en-US" b="1" dirty="0"/>
              <a:t>52%</a:t>
            </a:r>
          </a:p>
          <a:p>
            <a:pPr algn="ctr"/>
            <a:endParaRPr lang="en-US" sz="10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733069" y="926744"/>
            <a:ext cx="2808355" cy="1061829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>
            <a:defPPr>
              <a:defRPr lang="en-US"/>
            </a:defPPr>
            <a:lvl1pPr algn="ctr">
              <a:defRPr sz="1600" u="sng"/>
            </a:lvl1pPr>
          </a:lstStyle>
          <a:p>
            <a:r>
              <a:rPr lang="en-US" sz="1300" dirty="0"/>
              <a:t>No. of first-time students who persisted to the next primary term</a:t>
            </a:r>
          </a:p>
          <a:p>
            <a:r>
              <a:rPr lang="en-US" sz="11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(numerator)</a:t>
            </a:r>
            <a:endParaRPr lang="en-US" sz="1100" dirty="0"/>
          </a:p>
          <a:p>
            <a:endParaRPr lang="en-US" sz="600" dirty="0"/>
          </a:p>
          <a:p>
            <a:r>
              <a:rPr lang="en-US" sz="1800" b="1" u="none" dirty="0"/>
              <a:t>470</a:t>
            </a:r>
          </a:p>
        </p:txBody>
      </p:sp>
      <p:pic>
        <p:nvPicPr>
          <p:cNvPr id="12" name="Picture 11" descr="Image result for division sign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78592" y="1251765"/>
            <a:ext cx="415896" cy="437096"/>
          </a:xfrm>
          <a:prstGeom prst="rect">
            <a:avLst/>
          </a:prstGeom>
          <a:noFill/>
          <a:ln>
            <a:noFill/>
          </a:ln>
        </p:spPr>
      </p:pic>
      <p:pic>
        <p:nvPicPr>
          <p:cNvPr id="13" name="Picture 12" descr="Image result for equal sign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13367" y="1143201"/>
            <a:ext cx="413385" cy="584200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8656572"/>
              </p:ext>
            </p:extLst>
          </p:nvPr>
        </p:nvGraphicFramePr>
        <p:xfrm>
          <a:off x="328120" y="3309597"/>
          <a:ext cx="11535760" cy="1018012"/>
        </p:xfrm>
        <a:graphic>
          <a:graphicData uri="http://schemas.openxmlformats.org/drawingml/2006/table">
            <a:tbl>
              <a:tblPr>
                <a:tableStyleId>{C083E6E3-FA7D-4D7B-A595-EF9225AFEA82}</a:tableStyleId>
              </a:tblPr>
              <a:tblGrid>
                <a:gridCol w="27074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12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01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559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2795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8306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46906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sng" strike="noStrike" kern="1200" dirty="0">
                          <a:effectLst/>
                        </a:rPr>
                        <a:t>Primary Equity Group (Race/Ethnicity)</a:t>
                      </a:r>
                      <a:endParaRPr lang="en-US" sz="12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91" marR="8991" marT="899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sng" strike="noStrike" dirty="0">
                          <a:effectLst/>
                        </a:rPr>
                        <a:t>Numerator</a:t>
                      </a:r>
                      <a:endParaRPr lang="en-US" sz="12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91" marR="8991" marT="899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sng" strike="noStrike" dirty="0">
                          <a:effectLst/>
                        </a:rPr>
                        <a:t>Denominator</a:t>
                      </a:r>
                      <a:endParaRPr lang="en-US" sz="12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91" marR="8991" marT="899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sng" strike="noStrike" dirty="0">
                          <a:effectLst/>
                        </a:rPr>
                        <a:t>Subgroup </a:t>
                      </a:r>
                    </a:p>
                    <a:p>
                      <a:pPr algn="ctr" fontAlgn="b"/>
                      <a:r>
                        <a:rPr lang="en-US" sz="1200" b="1" u="sng" strike="noStrike" dirty="0">
                          <a:effectLst/>
                        </a:rPr>
                        <a:t>Outcome Rate</a:t>
                      </a:r>
                      <a:endParaRPr lang="en-US" sz="12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91" marR="8991" marT="899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sng" strike="noStrike" dirty="0">
                          <a:effectLst/>
                        </a:rPr>
                        <a:t>Subgroup</a:t>
                      </a:r>
                    </a:p>
                    <a:p>
                      <a:pPr algn="ctr" fontAlgn="b"/>
                      <a:r>
                        <a:rPr lang="en-US" sz="1200" b="1" u="sng" strike="noStrike" dirty="0">
                          <a:effectLst/>
                        </a:rPr>
                        <a:t> Outcome Rate </a:t>
                      </a:r>
                    </a:p>
                    <a:p>
                      <a:pPr algn="ctr" fontAlgn="b"/>
                      <a:r>
                        <a:rPr lang="en-US" sz="900" b="1" i="0" u="sng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(for all other students)</a:t>
                      </a:r>
                    </a:p>
                  </a:txBody>
                  <a:tcPr marL="8991" marR="8991" marT="8991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sng" strike="noStrike" dirty="0">
                          <a:effectLst/>
                        </a:rPr>
                        <a:t>Percentage Point Gap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(% of subgroup) − (% of all other)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000" b="1" u="sng" strike="noStrike" dirty="0">
                          <a:effectLst/>
                        </a:rPr>
                        <a:t> </a:t>
                      </a:r>
                      <a:endParaRPr lang="en-US" sz="10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91" marR="8991" marT="8991" marB="0"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6458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Black or African American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91" marR="8991" marT="899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52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91" marR="8991" marT="899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130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91" marR="8991" marT="899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40%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91" marR="8991" marT="8991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54%</a:t>
                      </a:r>
                    </a:p>
                  </a:txBody>
                  <a:tcPr marL="8991" marR="8991" marT="899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none" strike="noStrike" dirty="0">
                          <a:solidFill>
                            <a:srgbClr val="FF0000"/>
                          </a:solidFill>
                          <a:effectLst/>
                        </a:rPr>
                        <a:t>-14%</a:t>
                      </a:r>
                      <a:endParaRPr lang="en-US" sz="12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91" marR="8991" marT="8991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9643"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91" marR="8991" marT="899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91" marR="8991" marT="899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91" marR="8991" marT="899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91" marR="8991" marT="899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91" marR="8991" marT="8991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91" marR="8991" marT="8991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5" name="TextBox 14"/>
          <p:cNvSpPr txBox="1"/>
          <p:nvPr/>
        </p:nvSpPr>
        <p:spPr>
          <a:xfrm>
            <a:off x="808067" y="2480365"/>
            <a:ext cx="105758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dirty="0">
                <a:ea typeface="Segoe UI" panose="020B0502040204020203" pitchFamily="34" charset="0"/>
                <a:cs typeface="Segoe UI" panose="020B0502040204020203" pitchFamily="34" charset="0"/>
              </a:rPr>
              <a:t>The table below reflects the subgroups who have been determined to be disproportionately impacted using the percentage point gap method in 2019-20</a:t>
            </a:r>
          </a:p>
          <a:p>
            <a:pPr algn="ctr"/>
            <a:r>
              <a:rPr lang="en-US" sz="1000" dirty="0">
                <a:ea typeface="Segoe UI" panose="020B0502040204020203" pitchFamily="34" charset="0"/>
                <a:cs typeface="Segoe UI" panose="020B0502040204020203" pitchFamily="34" charset="0"/>
              </a:rPr>
              <a:t> Subgroups with a percentage point gap of 3% or more suggest a disproportionate impact exists. </a:t>
            </a:r>
            <a:endParaRPr lang="en-US" sz="10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07D8CA0-B32C-3182-29A5-A4572F9C6608}"/>
              </a:ext>
            </a:extLst>
          </p:cNvPr>
          <p:cNvSpPr txBox="1"/>
          <p:nvPr/>
        </p:nvSpPr>
        <p:spPr>
          <a:xfrm>
            <a:off x="6481482" y="6529184"/>
            <a:ext cx="5188077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00" i="1" dirty="0">
                <a:solidFill>
                  <a:schemeClr val="bg1"/>
                </a:solidFill>
              </a:rPr>
              <a:t>Source:  CCC Student Equity &amp; Achievement files (340_108667_REVISED_20220801)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88C918DC-18D8-CBE3-B1D5-F12AA283DB7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1009147"/>
              </p:ext>
            </p:extLst>
          </p:nvPr>
        </p:nvGraphicFramePr>
        <p:xfrm>
          <a:off x="328119" y="4893625"/>
          <a:ext cx="11535760" cy="1069542"/>
        </p:xfrm>
        <a:graphic>
          <a:graphicData uri="http://schemas.openxmlformats.org/drawingml/2006/table">
            <a:tbl>
              <a:tblPr>
                <a:tableStyleId>{C083E6E3-FA7D-4D7B-A595-EF9225AFEA82}</a:tableStyleId>
              </a:tblPr>
              <a:tblGrid>
                <a:gridCol w="27074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612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0016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5590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12795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98306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71173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sng" strike="noStrike" kern="1200" dirty="0">
                          <a:effectLst/>
                        </a:rPr>
                        <a:t>Gender Disaggregated Subgroup </a:t>
                      </a:r>
                      <a:endParaRPr lang="en-US" sz="12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91" marR="8991" marT="899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sng" strike="noStrike" dirty="0">
                          <a:effectLst/>
                        </a:rPr>
                        <a:t>Numerator</a:t>
                      </a:r>
                      <a:endParaRPr lang="en-US" sz="12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91" marR="8991" marT="899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sng" strike="noStrike" dirty="0">
                          <a:effectLst/>
                        </a:rPr>
                        <a:t>Denominator</a:t>
                      </a:r>
                      <a:endParaRPr lang="en-US" sz="12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91" marR="8991" marT="899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sng" strike="noStrike" dirty="0">
                          <a:effectLst/>
                        </a:rPr>
                        <a:t>Subgroup </a:t>
                      </a:r>
                    </a:p>
                    <a:p>
                      <a:pPr algn="ctr" fontAlgn="b"/>
                      <a:r>
                        <a:rPr lang="en-US" sz="1200" b="1" u="sng" strike="noStrike" dirty="0">
                          <a:effectLst/>
                        </a:rPr>
                        <a:t>Outcome Rate</a:t>
                      </a:r>
                      <a:endParaRPr lang="en-US" sz="12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91" marR="8991" marT="899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u="sng" strike="noStrike" dirty="0">
                          <a:effectLst/>
                        </a:rPr>
                        <a:t>Subgroup</a:t>
                      </a:r>
                    </a:p>
                    <a:p>
                      <a:pPr algn="ctr" fontAlgn="b"/>
                      <a:r>
                        <a:rPr lang="en-US" sz="1200" b="1" u="sng" strike="noStrike" dirty="0">
                          <a:effectLst/>
                        </a:rPr>
                        <a:t> Outcome Rate </a:t>
                      </a:r>
                    </a:p>
                    <a:p>
                      <a:pPr algn="ctr" fontAlgn="b"/>
                      <a:r>
                        <a:rPr lang="en-US" sz="900" b="1" i="0" u="sng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(for all other students)</a:t>
                      </a:r>
                    </a:p>
                  </a:txBody>
                  <a:tcPr marL="8991" marR="8991" marT="8991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u="sng" strike="noStrike" dirty="0">
                          <a:effectLst/>
                        </a:rPr>
                        <a:t>Percentage Point Gap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kumimoji="0" lang="en-US" sz="9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(% of subgroup) − (% of all other)</a:t>
                      </a:r>
                    </a:p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000" b="1" u="sng" strike="noStrike" dirty="0">
                          <a:effectLst/>
                        </a:rPr>
                        <a:t> </a:t>
                      </a:r>
                      <a:endParaRPr lang="en-US" sz="1000" b="1" i="0" u="sng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91" marR="8991" marT="8991" marB="0" anchor="b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936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Black or African American – Male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91" marR="8991" marT="899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25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91" marR="8991" marT="899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67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91" marR="8991" marT="899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u="none" strike="noStrike" dirty="0">
                          <a:effectLst/>
                        </a:rPr>
                        <a:t>37%</a:t>
                      </a:r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91" marR="8991" marT="8991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  <a:p>
                      <a:pPr algn="ct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43%</a:t>
                      </a:r>
                    </a:p>
                    <a:p>
                      <a:pPr algn="ctr" fontAlgn="b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991" marR="8991" marT="8991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en-US" sz="1200" b="1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-6%</a:t>
                      </a:r>
                    </a:p>
                  </a:txBody>
                  <a:tcPr marL="8991" marR="8991" marT="8991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4531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6" grpId="0" animBg="1"/>
      <p:bldP spid="8" grpId="0" animBg="1"/>
      <p:bldP spid="9" grpId="0" animBg="1"/>
      <p:bldP spid="15" grpId="0"/>
    </p:bldLst>
  </p:timing>
</p:sld>
</file>

<file path=ppt/theme/theme1.xml><?xml version="1.0" encoding="utf-8"?>
<a:theme xmlns:a="http://schemas.openxmlformats.org/drawingml/2006/main" name="1_RetrospectVTI">
  <a:themeElements>
    <a:clrScheme name="Custom 34">
      <a:dk1>
        <a:sysClr val="windowText" lastClr="000000"/>
      </a:dk1>
      <a:lt1>
        <a:sysClr val="window" lastClr="FFFFFF"/>
      </a:lt1>
      <a:dk2>
        <a:srgbClr val="39302A"/>
      </a:dk2>
      <a:lt2>
        <a:srgbClr val="E5DEDB"/>
      </a:lt2>
      <a:accent1>
        <a:srgbClr val="EC7016"/>
      </a:accent1>
      <a:accent2>
        <a:srgbClr val="F8931D"/>
      </a:accent2>
      <a:accent3>
        <a:srgbClr val="CE8D3E"/>
      </a:accent3>
      <a:accent4>
        <a:srgbClr val="E64823"/>
      </a:accent4>
      <a:accent5>
        <a:srgbClr val="FFCA08"/>
      </a:accent5>
      <a:accent6>
        <a:srgbClr val="9C6A6A"/>
      </a:accent6>
      <a:hlink>
        <a:srgbClr val="2998E3"/>
      </a:hlink>
      <a:folHlink>
        <a:srgbClr val="7F723D"/>
      </a:folHlink>
    </a:clrScheme>
    <a:fontScheme name="Retrospect">
      <a:majorFont>
        <a:latin typeface="Bookman Old Style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VTI" id="{ABE3C30C-0FC0-4450-828E-52DE70F1BCCB}" vid="{A6E2497D-935A-4CFD-B9FD-6DCB15FA68B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Title Lorem Ipsum</Template>
  <TotalTime>4394</TotalTime>
  <Words>1314</Words>
  <Application>Microsoft Office PowerPoint</Application>
  <PresentationFormat>Widescreen</PresentationFormat>
  <Paragraphs>317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Bookman Old Style</vt:lpstr>
      <vt:lpstr>Calibri</vt:lpstr>
      <vt:lpstr>Franklin Gothic Book</vt:lpstr>
      <vt:lpstr>1_RetrospectVTI</vt:lpstr>
      <vt:lpstr>Reviewing Student Equity &amp; Achievement Metrics Dominique Benavides, Director of College Research &amp; Planning</vt:lpstr>
      <vt:lpstr>Which metrics  will be evaluated?</vt:lpstr>
      <vt:lpstr>What are the Student Equity Groups? </vt:lpstr>
      <vt:lpstr>What is Disproportionate Impact?</vt:lpstr>
      <vt:lpstr>Percentage Point Gap Minus One  (PPG-1) Method</vt:lpstr>
      <vt:lpstr>PowerPoint Presentation</vt:lpstr>
      <vt:lpstr>Successful Enrollment in the First Year </vt:lpstr>
      <vt:lpstr>PowerPoint Presentation</vt:lpstr>
      <vt:lpstr>Persisted First Primary Term to Subsequent Primary Term</vt:lpstr>
      <vt:lpstr>PowerPoint Presentation</vt:lpstr>
      <vt:lpstr>Completed Both Transfer - Level Math and English</vt:lpstr>
      <vt:lpstr>PowerPoint Presentation</vt:lpstr>
      <vt:lpstr>Transferred to Four Year Institution</vt:lpstr>
      <vt:lpstr>Attained the Vision Goal Completion Definition</vt:lpstr>
    </vt:vector>
  </TitlesOfParts>
  <Company>Peralta CCD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Notes on Student Success Metrics Dashboard</dc:title>
  <dc:creator>Dominique Benavides</dc:creator>
  <cp:lastModifiedBy>Dominique Benavides-Becerra</cp:lastModifiedBy>
  <cp:revision>104</cp:revision>
  <cp:lastPrinted>2022-09-21T16:05:29Z</cp:lastPrinted>
  <dcterms:created xsi:type="dcterms:W3CDTF">2019-02-13T14:39:27Z</dcterms:created>
  <dcterms:modified xsi:type="dcterms:W3CDTF">2022-09-21T16:07:07Z</dcterms:modified>
</cp:coreProperties>
</file>