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4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0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0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9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2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8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B58C-C388-4451-8B6F-915E26246B4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7344-6373-47AF-9FC6-60173181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4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76357" y="1471930"/>
            <a:ext cx="3468683" cy="1017393"/>
            <a:chOff x="556481" y="109735"/>
            <a:chExt cx="3468683" cy="1203788"/>
          </a:xfrm>
        </p:grpSpPr>
        <p:sp>
          <p:nvSpPr>
            <p:cNvPr id="3" name="Rectangle 2"/>
            <p:cNvSpPr/>
            <p:nvPr/>
          </p:nvSpPr>
          <p:spPr>
            <a:xfrm>
              <a:off x="556481" y="109735"/>
              <a:ext cx="3468683" cy="12037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6481" y="498724"/>
              <a:ext cx="3468683" cy="36416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Improve assessment and placement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52513" y="1477926"/>
            <a:ext cx="3468684" cy="976029"/>
            <a:chOff x="207160" y="172949"/>
            <a:chExt cx="3468684" cy="1203788"/>
          </a:xfrm>
        </p:grpSpPr>
        <p:sp>
          <p:nvSpPr>
            <p:cNvPr id="9" name="Rectangle 8"/>
            <p:cNvSpPr/>
            <p:nvPr/>
          </p:nvSpPr>
          <p:spPr>
            <a:xfrm>
              <a:off x="207161" y="172949"/>
              <a:ext cx="3468683" cy="12037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7160" y="513233"/>
              <a:ext cx="3468683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Deepen our understanding of and explore Meta Majors (Interest Areas)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554915" y="1471930"/>
            <a:ext cx="3468684" cy="980661"/>
            <a:chOff x="207160" y="172949"/>
            <a:chExt cx="3468684" cy="1203788"/>
          </a:xfrm>
        </p:grpSpPr>
        <p:sp>
          <p:nvSpPr>
            <p:cNvPr id="12" name="Rectangle 11"/>
            <p:cNvSpPr/>
            <p:nvPr/>
          </p:nvSpPr>
          <p:spPr>
            <a:xfrm>
              <a:off x="207161" y="172949"/>
              <a:ext cx="3468683" cy="12037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7160" y="513233"/>
              <a:ext cx="3468683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Integrate Teaching, Learning and Services to create a seamless student experience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3912" y="1531061"/>
            <a:ext cx="991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Annual Strategic Goals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64373" y="2573819"/>
            <a:ext cx="3468683" cy="2080375"/>
            <a:chOff x="556481" y="109735"/>
            <a:chExt cx="3468683" cy="1203788"/>
          </a:xfrm>
          <a:solidFill>
            <a:schemeClr val="accent5"/>
          </a:solidFill>
        </p:grpSpPr>
        <p:sp>
          <p:nvSpPr>
            <p:cNvPr id="16" name="Rectangle 15"/>
            <p:cNvSpPr/>
            <p:nvPr/>
          </p:nvSpPr>
          <p:spPr>
            <a:xfrm>
              <a:off x="556481" y="109735"/>
              <a:ext cx="3468683" cy="12037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6481" y="280100"/>
              <a:ext cx="3468683" cy="801413"/>
            </a:xfrm>
            <a:prstGeom prst="rect">
              <a:avLst/>
            </a:prstGeom>
            <a:grpFill/>
          </p:spPr>
          <p:txBody>
            <a:bodyPr wrap="square" anchor="ctr">
              <a:spAutoFit/>
            </a:bodyPr>
            <a:lstStyle/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Implement AB 705 </a:t>
              </a: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Refine basic skills courses (BSSOT goals+)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Strengthen and expand partnerships with HS and CBOs </a:t>
              </a:r>
              <a:r>
                <a:rPr lang="en-US" sz="1200" dirty="0">
                  <a:solidFill>
                    <a:schemeClr val="bg1"/>
                  </a:solidFill>
                </a:rPr>
                <a:t>to </a:t>
              </a:r>
              <a:r>
                <a:rPr lang="en-US" sz="1200" dirty="0" smtClean="0">
                  <a:solidFill>
                    <a:schemeClr val="bg1"/>
                  </a:solidFill>
                </a:rPr>
                <a:t>support successful transitions </a:t>
              </a:r>
              <a:r>
                <a:rPr lang="en-US" sz="1200" dirty="0">
                  <a:solidFill>
                    <a:schemeClr val="bg1"/>
                  </a:solidFill>
                </a:rPr>
                <a:t>(esp. DI students</a:t>
              </a:r>
              <a:r>
                <a:rPr lang="en-US" sz="1200" dirty="0" smtClean="0">
                  <a:solidFill>
                    <a:schemeClr val="bg1"/>
                  </a:solidFill>
                </a:rPr>
                <a:t>) </a:t>
              </a: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Create/adopt career exploration (assessment) tool – pre-counseling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59644" y="2552174"/>
            <a:ext cx="3468684" cy="2123658"/>
            <a:chOff x="207160" y="160425"/>
            <a:chExt cx="3468684" cy="1228834"/>
          </a:xfrm>
          <a:solidFill>
            <a:schemeClr val="accent5"/>
          </a:solidFill>
        </p:grpSpPr>
        <p:sp>
          <p:nvSpPr>
            <p:cNvPr id="19" name="Rectangle 18"/>
            <p:cNvSpPr/>
            <p:nvPr/>
          </p:nvSpPr>
          <p:spPr>
            <a:xfrm>
              <a:off x="207161" y="172949"/>
              <a:ext cx="3468683" cy="12037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7160" y="160425"/>
              <a:ext cx="3468683" cy="1228834"/>
            </a:xfrm>
            <a:prstGeom prst="rect">
              <a:avLst/>
            </a:prstGeom>
            <a:grpFill/>
          </p:spPr>
          <p:txBody>
            <a:bodyPr wrap="square" anchor="ctr">
              <a:spAutoFit/>
            </a:bodyPr>
            <a:lstStyle/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Everyone understands </a:t>
              </a:r>
              <a:r>
                <a:rPr lang="en-US" sz="1200" dirty="0" smtClean="0">
                  <a:solidFill>
                    <a:schemeClr val="bg1"/>
                  </a:solidFill>
                </a:rPr>
                <a:t>Guided Pathways Framework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Preliminary selection and alignment of meta majors and introduce them to </a:t>
              </a:r>
              <a:r>
                <a:rPr lang="en-US" sz="1200" dirty="0" smtClean="0">
                  <a:solidFill>
                    <a:schemeClr val="bg1"/>
                  </a:solidFill>
                </a:rPr>
                <a:t>college </a:t>
              </a:r>
              <a:r>
                <a:rPr lang="en-US" sz="1200" dirty="0">
                  <a:solidFill>
                    <a:schemeClr val="bg1"/>
                  </a:solidFill>
                </a:rPr>
                <a:t>Spring 2019</a:t>
              </a: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Begin work to align career exploration &amp; work-based learning (WBL) opportunities to preliminary </a:t>
              </a:r>
              <a:r>
                <a:rPr lang="en-US" sz="1200" dirty="0" smtClean="0">
                  <a:solidFill>
                    <a:schemeClr val="bg1"/>
                  </a:solidFill>
                </a:rPr>
                <a:t>meta </a:t>
              </a:r>
              <a:r>
                <a:rPr lang="en-US" sz="1200" dirty="0">
                  <a:solidFill>
                    <a:schemeClr val="bg1"/>
                  </a:solidFill>
                </a:rPr>
                <a:t>majors</a:t>
              </a: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80</a:t>
              </a:r>
              <a:r>
                <a:rPr lang="en-US" sz="1200" dirty="0">
                  <a:solidFill>
                    <a:schemeClr val="bg1"/>
                  </a:solidFill>
                </a:rPr>
                <a:t>% </a:t>
              </a:r>
              <a:r>
                <a:rPr lang="en-US" sz="1200" dirty="0" smtClean="0">
                  <a:solidFill>
                    <a:schemeClr val="bg1"/>
                  </a:solidFill>
                </a:rPr>
                <a:t>of first-time matriculating </a:t>
              </a:r>
              <a:r>
                <a:rPr lang="en-US" sz="1200" dirty="0">
                  <a:solidFill>
                    <a:schemeClr val="bg1"/>
                  </a:solidFill>
                </a:rPr>
                <a:t>students have </a:t>
              </a:r>
              <a:r>
                <a:rPr lang="en-US" sz="1200" dirty="0" smtClean="0">
                  <a:solidFill>
                    <a:schemeClr val="bg1"/>
                  </a:solidFill>
                </a:rPr>
                <a:t>comprehensive Student Education Plan (SEP)</a:t>
              </a: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Begin to review and revise existing career exploration across the curriculum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54915" y="2573819"/>
            <a:ext cx="3468684" cy="2080375"/>
            <a:chOff x="207160" y="172949"/>
            <a:chExt cx="3468684" cy="1203788"/>
          </a:xfrm>
          <a:solidFill>
            <a:schemeClr val="accent5"/>
          </a:solidFill>
        </p:grpSpPr>
        <p:sp>
          <p:nvSpPr>
            <p:cNvPr id="22" name="Rectangle 21"/>
            <p:cNvSpPr/>
            <p:nvPr/>
          </p:nvSpPr>
          <p:spPr>
            <a:xfrm>
              <a:off x="207161" y="172949"/>
              <a:ext cx="3468683" cy="12037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7160" y="374135"/>
              <a:ext cx="3468683" cy="801413"/>
            </a:xfrm>
            <a:prstGeom prst="rect">
              <a:avLst/>
            </a:prstGeom>
            <a:grpFill/>
          </p:spPr>
          <p:txBody>
            <a:bodyPr wrap="square" anchor="ctr">
              <a:spAutoFit/>
            </a:bodyPr>
            <a:lstStyle/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Increase # of students who successfully complete online courses by 10%</a:t>
              </a:r>
            </a:p>
            <a:p>
              <a:pPr marL="169863" indent="-1698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Develop and implement proactive strategies to specifically impact Disproportionately Impacted groups , (e.g., case management, matching students with counselors, align counselors with academic </a:t>
              </a:r>
              <a:r>
                <a:rPr lang="en-US" sz="1200" dirty="0" smtClean="0">
                  <a:solidFill>
                    <a:schemeClr val="bg1"/>
                  </a:solidFill>
                </a:rPr>
                <a:t>depts., </a:t>
              </a:r>
              <a:r>
                <a:rPr lang="en-US" sz="1200" dirty="0" err="1" smtClean="0">
                  <a:solidFill>
                    <a:schemeClr val="bg1"/>
                  </a:solidFill>
                </a:rPr>
                <a:t>etc</a:t>
              </a:r>
              <a:r>
                <a:rPr lang="en-US" sz="1200" dirty="0" smtClean="0">
                  <a:solidFill>
                    <a:schemeClr val="bg1"/>
                  </a:solidFill>
                </a:rPr>
                <a:t>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157801" y="4772190"/>
            <a:ext cx="3468683" cy="2080375"/>
            <a:chOff x="556481" y="109735"/>
            <a:chExt cx="3468683" cy="1203788"/>
          </a:xfrm>
          <a:solidFill>
            <a:srgbClr val="7030A0"/>
          </a:solidFill>
        </p:grpSpPr>
        <p:sp>
          <p:nvSpPr>
            <p:cNvPr id="25" name="Rectangle 24"/>
            <p:cNvSpPr/>
            <p:nvPr/>
          </p:nvSpPr>
          <p:spPr>
            <a:xfrm>
              <a:off x="556481" y="109735"/>
              <a:ext cx="3468683" cy="12037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56481" y="119816"/>
              <a:ext cx="3468683" cy="1121978"/>
            </a:xfrm>
            <a:prstGeom prst="rect">
              <a:avLst/>
            </a:prstGeom>
            <a:grpFill/>
          </p:spPr>
          <p:txBody>
            <a:bodyPr wrap="square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50% increase in # of first-time students who complete a transfer level English or math course within one academic year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100</a:t>
              </a:r>
              <a:r>
                <a:rPr lang="en-US" sz="1200" dirty="0">
                  <a:solidFill>
                    <a:schemeClr val="bg1"/>
                  </a:solidFill>
                </a:rPr>
                <a:t>% of counselors have and are using HS transcript data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Co-</a:t>
              </a:r>
              <a:r>
                <a:rPr lang="en-US" sz="1200" dirty="0" err="1">
                  <a:solidFill>
                    <a:schemeClr val="bg1"/>
                  </a:solidFill>
                </a:rPr>
                <a:t>reqs</a:t>
              </a:r>
              <a:r>
                <a:rPr lang="en-US" sz="1200" dirty="0">
                  <a:solidFill>
                    <a:schemeClr val="bg1"/>
                  </a:solidFill>
                </a:rPr>
                <a:t> and non-credit options in place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More students coming directly from High Schools, CBOs, Adult Schools/GED </a:t>
              </a:r>
              <a:r>
                <a:rPr lang="en-US" sz="1200" dirty="0" smtClean="0">
                  <a:solidFill>
                    <a:schemeClr val="bg1"/>
                  </a:solidFill>
                </a:rPr>
                <a:t>programs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Career assessment tool used for all incoming </a:t>
              </a:r>
              <a:r>
                <a:rPr lang="en-US" sz="1200" dirty="0" smtClean="0">
                  <a:solidFill>
                    <a:schemeClr val="bg1"/>
                  </a:solidFill>
                </a:rPr>
                <a:t>students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53072" y="4772189"/>
            <a:ext cx="3468684" cy="2080375"/>
            <a:chOff x="207160" y="172949"/>
            <a:chExt cx="3468684" cy="1203788"/>
          </a:xfrm>
          <a:solidFill>
            <a:srgbClr val="7030A0"/>
          </a:solidFill>
        </p:grpSpPr>
        <p:sp>
          <p:nvSpPr>
            <p:cNvPr id="28" name="Rectangle 27"/>
            <p:cNvSpPr/>
            <p:nvPr/>
          </p:nvSpPr>
          <p:spPr>
            <a:xfrm>
              <a:off x="207161" y="172949"/>
              <a:ext cx="3468683" cy="12037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7160" y="320708"/>
              <a:ext cx="3468683" cy="908268"/>
            </a:xfrm>
            <a:prstGeom prst="rect">
              <a:avLst/>
            </a:prstGeom>
            <a:grpFill/>
          </p:spPr>
          <p:txBody>
            <a:bodyPr wrap="square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Interest Areas </a:t>
              </a:r>
              <a:r>
                <a:rPr lang="en-US" sz="1200" dirty="0" smtClean="0">
                  <a:solidFill>
                    <a:schemeClr val="bg1"/>
                  </a:solidFill>
                </a:rPr>
                <a:t>preliminarily designed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Increase </a:t>
              </a:r>
              <a:r>
                <a:rPr lang="en-US" sz="1200" dirty="0">
                  <a:solidFill>
                    <a:schemeClr val="bg1"/>
                  </a:solidFill>
                </a:rPr>
                <a:t># of WBL </a:t>
              </a:r>
              <a:r>
                <a:rPr lang="en-US" sz="1200" dirty="0" smtClean="0">
                  <a:solidFill>
                    <a:schemeClr val="bg1"/>
                  </a:solidFill>
                </a:rPr>
                <a:t>opportunities (over 2016-17)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Academic </a:t>
              </a:r>
              <a:r>
                <a:rPr lang="en-US" sz="1200" dirty="0" smtClean="0">
                  <a:solidFill>
                    <a:schemeClr val="bg1"/>
                  </a:solidFill>
                </a:rPr>
                <a:t>programs work </a:t>
              </a:r>
              <a:r>
                <a:rPr lang="en-US" sz="1200" dirty="0">
                  <a:solidFill>
                    <a:schemeClr val="bg1"/>
                  </a:solidFill>
                </a:rPr>
                <a:t>in teams to review SLO’s, align </a:t>
              </a:r>
              <a:r>
                <a:rPr lang="en-US" sz="1200" dirty="0" smtClean="0">
                  <a:solidFill>
                    <a:schemeClr val="bg1"/>
                  </a:solidFill>
                </a:rPr>
                <a:t>pre-requisites, </a:t>
              </a:r>
              <a:r>
                <a:rPr lang="en-US" sz="1200" dirty="0">
                  <a:solidFill>
                    <a:schemeClr val="bg1"/>
                  </a:solidFill>
                </a:rPr>
                <a:t>refine suggested GE courses (simplify choices)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# of comp SEPs up to 80% for </a:t>
              </a:r>
              <a:r>
                <a:rPr lang="en-US" sz="1200" dirty="0" smtClean="0">
                  <a:solidFill>
                    <a:schemeClr val="bg1"/>
                  </a:solidFill>
                </a:rPr>
                <a:t>First-Time, Full-Time students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Block scheduling fully implemented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548343" y="4772191"/>
            <a:ext cx="3468684" cy="2080375"/>
            <a:chOff x="207160" y="172949"/>
            <a:chExt cx="3468684" cy="1203788"/>
          </a:xfrm>
          <a:solidFill>
            <a:srgbClr val="7030A0"/>
          </a:solidFill>
        </p:grpSpPr>
        <p:sp>
          <p:nvSpPr>
            <p:cNvPr id="31" name="Rectangle 30"/>
            <p:cNvSpPr/>
            <p:nvPr/>
          </p:nvSpPr>
          <p:spPr>
            <a:xfrm>
              <a:off x="207161" y="172949"/>
              <a:ext cx="3468683" cy="12037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07160" y="320707"/>
              <a:ext cx="3468683" cy="908268"/>
            </a:xfrm>
            <a:prstGeom prst="rect">
              <a:avLst/>
            </a:prstGeom>
            <a:grpFill/>
          </p:spPr>
          <p:txBody>
            <a:bodyPr wrap="square" anchor="ctr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Counselors actively partnering with academic departments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More students directed to more effective learning supports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Increase # </a:t>
              </a:r>
              <a:r>
                <a:rPr lang="en-US" sz="1200" dirty="0">
                  <a:solidFill>
                    <a:schemeClr val="bg1"/>
                  </a:solidFill>
                </a:rPr>
                <a:t>students successfully completing online courses </a:t>
              </a:r>
              <a:r>
                <a:rPr lang="en-US" sz="1200" dirty="0" smtClean="0">
                  <a:solidFill>
                    <a:schemeClr val="bg1"/>
                  </a:solidFill>
                </a:rPr>
                <a:t>by </a:t>
              </a:r>
              <a:r>
                <a:rPr lang="en-US" sz="1200" dirty="0">
                  <a:solidFill>
                    <a:schemeClr val="bg1"/>
                  </a:solidFill>
                </a:rPr>
                <a:t>10</a:t>
              </a:r>
              <a:r>
                <a:rPr lang="en-US" sz="1200" dirty="0" smtClean="0">
                  <a:solidFill>
                    <a:schemeClr val="bg1"/>
                  </a:solidFill>
                </a:rPr>
                <a:t>% (over 2016-17)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bg1"/>
                  </a:solidFill>
                </a:rPr>
                <a:t>Increase # </a:t>
              </a:r>
              <a:r>
                <a:rPr lang="en-US" sz="1200" dirty="0">
                  <a:solidFill>
                    <a:schemeClr val="bg1"/>
                  </a:solidFill>
                </a:rPr>
                <a:t>students completing certificate or degree </a:t>
              </a:r>
              <a:r>
                <a:rPr lang="en-US" sz="1200" dirty="0" smtClean="0">
                  <a:solidFill>
                    <a:schemeClr val="bg1"/>
                  </a:solidFill>
                </a:rPr>
                <a:t>by </a:t>
              </a:r>
              <a:r>
                <a:rPr lang="en-US" sz="1200" dirty="0">
                  <a:solidFill>
                    <a:schemeClr val="bg1"/>
                  </a:solidFill>
                </a:rPr>
                <a:t>25</a:t>
              </a:r>
              <a:r>
                <a:rPr lang="en-US" sz="1200" dirty="0" smtClean="0">
                  <a:solidFill>
                    <a:schemeClr val="bg1"/>
                  </a:solidFill>
                </a:rPr>
                <a:t>% (over 2016-17)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6" y="440177"/>
            <a:ext cx="690055" cy="89567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3912" y="2724701"/>
            <a:ext cx="99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Strategic Initiatives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-30821" y="5225122"/>
            <a:ext cx="1096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Progress Indicators (Metrics)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1106429" y="-21488"/>
            <a:ext cx="4457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2018-19 Strategic Plan Framework</a:t>
            </a:r>
            <a:endParaRPr lang="en-US" sz="2400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04742"/>
              </p:ext>
            </p:extLst>
          </p:nvPr>
        </p:nvGraphicFramePr>
        <p:xfrm>
          <a:off x="1164372" y="399081"/>
          <a:ext cx="1085922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742"/>
                <a:gridCol w="3710293"/>
                <a:gridCol w="3529191"/>
              </a:tblGrid>
              <a:tr h="19836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Education Master Plan Goals</a:t>
                      </a:r>
                      <a:endParaRPr lang="en-US" sz="1400" b="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803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Reduce loss of students prior to start of classes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Increase community &amp; educational partnerships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Advance</a:t>
                      </a:r>
                      <a:r>
                        <a:rPr lang="en-US" sz="1000" baseline="0" dirty="0" smtClean="0"/>
                        <a:t> COA teaching and learning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Advance COA teaching and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Increase access to college programs/coursework through collaboration with other PCCD colleges in redesigning</a:t>
                      </a:r>
                      <a:r>
                        <a:rPr lang="en-US" sz="1000" baseline="0" dirty="0" smtClean="0"/>
                        <a:t> college schedules and offerings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Advance</a:t>
                      </a:r>
                      <a:r>
                        <a:rPr lang="en-US" sz="1000" baseline="0" dirty="0" smtClean="0"/>
                        <a:t> COA teaching and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Increase retention and persistence rates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Strengthen data-driven/informed decision making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26000" y="3356944"/>
            <a:ext cx="18473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125597" y="3926289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295342" y="3309578"/>
            <a:ext cx="8837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/>
            <a:r>
              <a:rPr lang="en-US" sz="1100" dirty="0" smtClean="0"/>
              <a:t>= </a:t>
            </a:r>
            <a:r>
              <a:rPr lang="en-US" sz="1050" dirty="0" smtClean="0"/>
              <a:t>Guided Pathways Plan Goal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316075" y="3909742"/>
            <a:ext cx="775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= BSI-SSSP-Equity Integrated Plan Goal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8597445" y="3335390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4886639" y="3867099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1190406" y="3298447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1178008" y="2882278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4886638" y="4223770"/>
            <a:ext cx="18473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4890531" y="2687918"/>
            <a:ext cx="18473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1182801" y="3808106"/>
            <a:ext cx="18473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4886639" y="3030434"/>
            <a:ext cx="18473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4886639" y="3407408"/>
            <a:ext cx="18473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1182801" y="4840687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8597445" y="2946102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7" name="TextBox 66"/>
          <p:cNvSpPr txBox="1"/>
          <p:nvPr/>
        </p:nvSpPr>
        <p:spPr>
          <a:xfrm>
            <a:off x="8597445" y="5803804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8597444" y="6166880"/>
            <a:ext cx="184731" cy="215444"/>
          </a:xfrm>
          <a:prstGeom prst="rect">
            <a:avLst/>
          </a:prstGeom>
          <a:solidFill>
            <a:srgbClr val="66FF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800" dirty="0"/>
          </a:p>
        </p:txBody>
      </p:sp>
      <p:sp>
        <p:nvSpPr>
          <p:cNvPr id="69" name="Down Arrow 68"/>
          <p:cNvSpPr/>
          <p:nvPr/>
        </p:nvSpPr>
        <p:spPr>
          <a:xfrm>
            <a:off x="544530" y="2362058"/>
            <a:ext cx="113016" cy="3626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own Arrow 69"/>
          <p:cNvSpPr/>
          <p:nvPr/>
        </p:nvSpPr>
        <p:spPr>
          <a:xfrm>
            <a:off x="517256" y="4790113"/>
            <a:ext cx="113016" cy="3626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404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 Managers’ Meeting</dc:title>
  <dc:creator>Karen Engel</dc:creator>
  <cp:lastModifiedBy>Shane Williams</cp:lastModifiedBy>
  <cp:revision>32</cp:revision>
  <cp:lastPrinted>2018-05-14T19:05:04Z</cp:lastPrinted>
  <dcterms:created xsi:type="dcterms:W3CDTF">2018-05-08T23:44:01Z</dcterms:created>
  <dcterms:modified xsi:type="dcterms:W3CDTF">2019-03-19T21:04:51Z</dcterms:modified>
</cp:coreProperties>
</file>