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E56896-2F59-B16C-FA6E-CA81494249E5}" v="298" dt="2021-02-01T23:51:26.7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College of Alameda</a:t>
            </a:r>
            <a:br>
              <a:rPr lang="en-US" sz="4800" dirty="0"/>
            </a:br>
            <a:r>
              <a:rPr lang="en-US" sz="4000" dirty="0"/>
              <a:t>2021-22 FTEF </a:t>
            </a:r>
            <a:br>
              <a:rPr lang="en-US" sz="4000" dirty="0"/>
            </a:br>
            <a:r>
              <a:rPr lang="en-US" sz="4000" dirty="0"/>
              <a:t>Allocation Overview</a:t>
            </a:r>
            <a:br>
              <a:rPr lang="en-US" sz="4800" dirty="0"/>
            </a:br>
            <a:br>
              <a:rPr lang="en-US" sz="4800" dirty="0"/>
            </a:br>
            <a:r>
              <a:rPr lang="en-US" sz="2700" dirty="0"/>
              <a:t>January 29, 2021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8"/>
            <a:ext cx="6579862" cy="201819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Dr. Don Miller, </a:t>
            </a:r>
          </a:p>
          <a:p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Vice President of Instruction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Dominique Benavides,</a:t>
            </a:r>
          </a:p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Director of College Research &amp; Planning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11A8555-7FD1-4A20-8D78-0ED28F91B9A8}"/>
              </a:ext>
            </a:extLst>
          </p:cNvPr>
          <p:cNvSpPr txBox="1"/>
          <p:nvPr/>
        </p:nvSpPr>
        <p:spPr>
          <a:xfrm>
            <a:off x="595878" y="439614"/>
            <a:ext cx="1057286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Scenario #7  Course Retention Rates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DDF69FC-5894-4950-8800-2CFC4DF89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25851"/>
              </p:ext>
            </p:extLst>
          </p:nvPr>
        </p:nvGraphicFramePr>
        <p:xfrm>
          <a:off x="735350" y="1258254"/>
          <a:ext cx="5000433" cy="4440135"/>
        </p:xfrm>
        <a:graphic>
          <a:graphicData uri="http://schemas.openxmlformats.org/drawingml/2006/table">
            <a:tbl>
              <a:tblPr/>
              <a:tblGrid>
                <a:gridCol w="858898">
                  <a:extLst>
                    <a:ext uri="{9D8B030D-6E8A-4147-A177-3AD203B41FA5}">
                      <a16:colId xmlns:a16="http://schemas.microsoft.com/office/drawing/2014/main" val="1444171654"/>
                    </a:ext>
                  </a:extLst>
                </a:gridCol>
                <a:gridCol w="600052">
                  <a:extLst>
                    <a:ext uri="{9D8B030D-6E8A-4147-A177-3AD203B41FA5}">
                      <a16:colId xmlns:a16="http://schemas.microsoft.com/office/drawing/2014/main" val="224220566"/>
                    </a:ext>
                  </a:extLst>
                </a:gridCol>
                <a:gridCol w="600052">
                  <a:extLst>
                    <a:ext uri="{9D8B030D-6E8A-4147-A177-3AD203B41FA5}">
                      <a16:colId xmlns:a16="http://schemas.microsoft.com/office/drawing/2014/main" val="3495399237"/>
                    </a:ext>
                  </a:extLst>
                </a:gridCol>
                <a:gridCol w="600052">
                  <a:extLst>
                    <a:ext uri="{9D8B030D-6E8A-4147-A177-3AD203B41FA5}">
                      <a16:colId xmlns:a16="http://schemas.microsoft.com/office/drawing/2014/main" val="4273240535"/>
                    </a:ext>
                  </a:extLst>
                </a:gridCol>
                <a:gridCol w="835366">
                  <a:extLst>
                    <a:ext uri="{9D8B030D-6E8A-4147-A177-3AD203B41FA5}">
                      <a16:colId xmlns:a16="http://schemas.microsoft.com/office/drawing/2014/main" val="1880184261"/>
                    </a:ext>
                  </a:extLst>
                </a:gridCol>
                <a:gridCol w="682412">
                  <a:extLst>
                    <a:ext uri="{9D8B030D-6E8A-4147-A177-3AD203B41FA5}">
                      <a16:colId xmlns:a16="http://schemas.microsoft.com/office/drawing/2014/main" val="3219426751"/>
                    </a:ext>
                  </a:extLst>
                </a:gridCol>
                <a:gridCol w="823601">
                  <a:extLst>
                    <a:ext uri="{9D8B030D-6E8A-4147-A177-3AD203B41FA5}">
                      <a16:colId xmlns:a16="http://schemas.microsoft.com/office/drawing/2014/main" val="384167540"/>
                    </a:ext>
                  </a:extLst>
                </a:gridCol>
              </a:tblGrid>
              <a:tr h="8419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Discipline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2017-18 Retention Rate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2018-19 Retention Rate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2019-20 Retention Rate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Year Average 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diff to College Average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Projected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272710"/>
                  </a:ext>
                </a:extLst>
              </a:tr>
              <a:tr h="171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ADAM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430802"/>
                  </a:ext>
                </a:extLst>
              </a:tr>
              <a:tr h="171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AFRAM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9436"/>
                  </a:ext>
                </a:extLst>
              </a:tr>
              <a:tr h="171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AMT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63646"/>
                  </a:ext>
                </a:extLst>
              </a:tr>
              <a:tr h="171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ANTHR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116312"/>
                  </a:ext>
                </a:extLst>
              </a:tr>
              <a:tr h="171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639776"/>
                  </a:ext>
                </a:extLst>
              </a:tr>
              <a:tr h="171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ASTR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855264"/>
                  </a:ext>
                </a:extLst>
              </a:tr>
              <a:tr h="171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ATECH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601807"/>
                  </a:ext>
                </a:extLst>
              </a:tr>
              <a:tr h="171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ATHL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274985"/>
                  </a:ext>
                </a:extLst>
              </a:tr>
              <a:tr h="171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AUTOB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638585"/>
                  </a:ext>
                </a:extLst>
              </a:tr>
              <a:tr h="171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BIOL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159634"/>
                  </a:ext>
                </a:extLst>
              </a:tr>
              <a:tr h="171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-4.7%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872864"/>
                  </a:ext>
                </a:extLst>
              </a:tr>
              <a:tr h="171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CHEM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-6.1%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938556"/>
                  </a:ext>
                </a:extLst>
              </a:tr>
              <a:tr h="171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CHIN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952422"/>
                  </a:ext>
                </a:extLst>
              </a:tr>
              <a:tr h="171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CIS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-6.5%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023929"/>
                  </a:ext>
                </a:extLst>
              </a:tr>
              <a:tr h="171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254390"/>
                  </a:ext>
                </a:extLst>
              </a:tr>
              <a:tr h="171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COPED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97218"/>
                  </a:ext>
                </a:extLst>
              </a:tr>
              <a:tr h="171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COUN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-0.1%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488224"/>
                  </a:ext>
                </a:extLst>
              </a:tr>
              <a:tr h="171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DANCE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084041"/>
                  </a:ext>
                </a:extLst>
              </a:tr>
              <a:tr h="171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DENTL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2286"/>
                  </a:ext>
                </a:extLst>
              </a:tr>
              <a:tr h="171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DMECH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310579"/>
                  </a:ext>
                </a:extLst>
              </a:tr>
              <a:tr h="171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ECON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51065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E0C7A02-8BD6-4837-AEF1-24ED03769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44162"/>
              </p:ext>
            </p:extLst>
          </p:nvPr>
        </p:nvGraphicFramePr>
        <p:xfrm>
          <a:off x="5994400" y="1258254"/>
          <a:ext cx="5098474" cy="4440333"/>
        </p:xfrm>
        <a:graphic>
          <a:graphicData uri="http://schemas.openxmlformats.org/drawingml/2006/table">
            <a:tbl>
              <a:tblPr/>
              <a:tblGrid>
                <a:gridCol w="875738">
                  <a:extLst>
                    <a:ext uri="{9D8B030D-6E8A-4147-A177-3AD203B41FA5}">
                      <a16:colId xmlns:a16="http://schemas.microsoft.com/office/drawing/2014/main" val="3969516864"/>
                    </a:ext>
                  </a:extLst>
                </a:gridCol>
                <a:gridCol w="611817">
                  <a:extLst>
                    <a:ext uri="{9D8B030D-6E8A-4147-A177-3AD203B41FA5}">
                      <a16:colId xmlns:a16="http://schemas.microsoft.com/office/drawing/2014/main" val="3505289444"/>
                    </a:ext>
                  </a:extLst>
                </a:gridCol>
                <a:gridCol w="611817">
                  <a:extLst>
                    <a:ext uri="{9D8B030D-6E8A-4147-A177-3AD203B41FA5}">
                      <a16:colId xmlns:a16="http://schemas.microsoft.com/office/drawing/2014/main" val="3116455915"/>
                    </a:ext>
                  </a:extLst>
                </a:gridCol>
                <a:gridCol w="611817">
                  <a:extLst>
                    <a:ext uri="{9D8B030D-6E8A-4147-A177-3AD203B41FA5}">
                      <a16:colId xmlns:a16="http://schemas.microsoft.com/office/drawing/2014/main" val="1564859694"/>
                    </a:ext>
                  </a:extLst>
                </a:gridCol>
                <a:gridCol w="851744">
                  <a:extLst>
                    <a:ext uri="{9D8B030D-6E8A-4147-A177-3AD203B41FA5}">
                      <a16:colId xmlns:a16="http://schemas.microsoft.com/office/drawing/2014/main" val="3323567025"/>
                    </a:ext>
                  </a:extLst>
                </a:gridCol>
                <a:gridCol w="695792">
                  <a:extLst>
                    <a:ext uri="{9D8B030D-6E8A-4147-A177-3AD203B41FA5}">
                      <a16:colId xmlns:a16="http://schemas.microsoft.com/office/drawing/2014/main" val="1739878273"/>
                    </a:ext>
                  </a:extLst>
                </a:gridCol>
                <a:gridCol w="839749">
                  <a:extLst>
                    <a:ext uri="{9D8B030D-6E8A-4147-A177-3AD203B41FA5}">
                      <a16:colId xmlns:a16="http://schemas.microsoft.com/office/drawing/2014/main" val="3084707804"/>
                    </a:ext>
                  </a:extLst>
                </a:gridCol>
              </a:tblGrid>
              <a:tr h="8419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Discipline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2017-18 Retention Rate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2018-19 Retention Rate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2019-20 Retention Rate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Year Average 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diff to College Average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Projected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287793"/>
                  </a:ext>
                </a:extLst>
              </a:tr>
              <a:tr h="171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-5.0%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360501"/>
                  </a:ext>
                </a:extLst>
              </a:tr>
              <a:tr h="171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ESOL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470218"/>
                  </a:ext>
                </a:extLst>
              </a:tr>
              <a:tr h="171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GEOG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456599"/>
                  </a:ext>
                </a:extLst>
              </a:tr>
              <a:tr h="171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343976"/>
                  </a:ext>
                </a:extLst>
              </a:tr>
              <a:tr h="171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HIST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481331"/>
                  </a:ext>
                </a:extLst>
              </a:tr>
              <a:tr h="171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HLTED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445514"/>
                  </a:ext>
                </a:extLst>
              </a:tr>
              <a:tr h="171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HLTOC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059387"/>
                  </a:ext>
                </a:extLst>
              </a:tr>
              <a:tr h="171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HUMAN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-0.6%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117276"/>
                  </a:ext>
                </a:extLst>
              </a:tr>
              <a:tr h="171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KIN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421065"/>
                  </a:ext>
                </a:extLst>
              </a:tr>
              <a:tr h="171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LIS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-5.9%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0.27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139353"/>
                  </a:ext>
                </a:extLst>
              </a:tr>
              <a:tr h="171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LRNRE  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92382"/>
                  </a:ext>
                </a:extLst>
              </a:tr>
              <a:tr h="171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MATH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35915"/>
                  </a:ext>
                </a:extLst>
              </a:tr>
              <a:tr h="171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MUSIC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705933"/>
                  </a:ext>
                </a:extLst>
              </a:tr>
              <a:tr h="171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PHIL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-4.5%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928612"/>
                  </a:ext>
                </a:extLst>
              </a:tr>
              <a:tr h="171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PHYS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-3.0%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883036"/>
                  </a:ext>
                </a:extLst>
              </a:tr>
              <a:tr h="171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POSCI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-2.8%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475576"/>
                  </a:ext>
                </a:extLst>
              </a:tr>
              <a:tr h="171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PSYCH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799838"/>
                  </a:ext>
                </a:extLst>
              </a:tr>
              <a:tr h="171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340705"/>
                  </a:ext>
                </a:extLst>
              </a:tr>
              <a:tr h="171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SPAN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-5.6%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555996"/>
                  </a:ext>
                </a:extLst>
              </a:tr>
              <a:tr h="171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VIET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875322"/>
                  </a:ext>
                </a:extLst>
              </a:tr>
              <a:tr h="1713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778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189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able&#10;&#10;Description automatically generated">
            <a:extLst>
              <a:ext uri="{FF2B5EF4-FFF2-40B4-BE49-F238E27FC236}">
                <a16:creationId xmlns:a16="http://schemas.microsoft.com/office/drawing/2014/main" id="{0FA80415-6678-4566-8E07-E091DBF6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52" y="259963"/>
            <a:ext cx="11676565" cy="658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59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able&#10;&#10;Description automatically generated">
            <a:extLst>
              <a:ext uri="{FF2B5EF4-FFF2-40B4-BE49-F238E27FC236}">
                <a16:creationId xmlns:a16="http://schemas.microsoft.com/office/drawing/2014/main" id="{E2181765-9720-4C0A-9E12-6EF368D6D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83" y="578279"/>
            <a:ext cx="11707541" cy="52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7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A2E03A-4393-4132-A4E6-4BF398100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38558"/>
            <a:ext cx="998220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3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71371BB-0C53-4667-ABFF-8C7524DBA7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3120" y="280767"/>
            <a:ext cx="9780867" cy="712764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Planning scenarios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FAE3BA-7B07-4928-8D5A-5ECA994E59A1}"/>
              </a:ext>
            </a:extLst>
          </p:cNvPr>
          <p:cNvSpPr txBox="1"/>
          <p:nvPr/>
        </p:nvSpPr>
        <p:spPr>
          <a:xfrm>
            <a:off x="953120" y="1572137"/>
            <a:ext cx="10058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Three-year FTEF average</a:t>
            </a:r>
            <a:r>
              <a:rPr lang="en-US" sz="2400" b="0" i="0" dirty="0">
                <a:effectLst/>
                <a:latin typeface="Century Gothic" panose="020B0502020202020204" pitchFamily="34" charset="0"/>
              </a:rPr>
              <a:t>​</a:t>
            </a:r>
          </a:p>
          <a:p>
            <a:pPr algn="l" rtl="0" fontAlgn="base"/>
            <a:endParaRPr lang="en-US" sz="800" b="0" i="0" dirty="0">
              <a:effectLst/>
              <a:latin typeface="Century Gothic" panose="020B0502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FTES for Financial Aid Students - </a:t>
            </a:r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SCFF</a:t>
            </a: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r>
              <a:rPr lang="en-US" sz="2400" dirty="0">
                <a:latin typeface="Century Gothic" panose="020B0502020202020204" pitchFamily="34" charset="0"/>
              </a:rPr>
              <a:t>(PELL &amp; California Promise Grant recipients) </a:t>
            </a:r>
          </a:p>
          <a:p>
            <a:pPr lvl="1" fontAlgn="base"/>
            <a:endParaRPr lang="en-US" sz="800" b="0" i="0" dirty="0">
              <a:effectLst/>
              <a:latin typeface="Century Gothic" panose="020B0502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Productivity </a:t>
            </a:r>
            <a:r>
              <a:rPr lang="en-US" sz="2400" b="0" i="0" dirty="0">
                <a:effectLst/>
                <a:latin typeface="Century Gothic" panose="020B0502020202020204" pitchFamily="34" charset="0"/>
              </a:rPr>
              <a:t>​</a:t>
            </a: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2019-20 </a:t>
            </a:r>
            <a:r>
              <a:rPr lang="en-US" sz="2400" b="0" i="0" dirty="0">
                <a:effectLst/>
                <a:latin typeface="Century Gothic" panose="020B0502020202020204" pitchFamily="34" charset="0"/>
              </a:rPr>
              <a:t>​</a:t>
            </a:r>
          </a:p>
          <a:p>
            <a:pPr algn="l" rtl="0" fontAlgn="base"/>
            <a:endParaRPr lang="en-US" sz="800" b="0" i="0" dirty="0">
              <a:effectLst/>
              <a:latin typeface="Century Gothic" panose="020B0502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Course Demand </a:t>
            </a:r>
            <a:endParaRPr lang="en-US" sz="2400" u="none" strike="noStrike" dirty="0">
              <a:latin typeface="Century Gothic" panose="020B0502020202020204" pitchFamily="34" charset="0"/>
            </a:endParaRP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Comprehensive Student Education Plans (SEPs)</a:t>
            </a:r>
          </a:p>
          <a:p>
            <a:pPr lvl="1" fontAlgn="base"/>
            <a:endParaRPr lang="en-US" sz="800" b="0" i="0" u="none" strike="noStrike" dirty="0">
              <a:effectLst/>
              <a:latin typeface="Century Gothic" panose="020B0502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Awards Conferred </a:t>
            </a:r>
            <a:r>
              <a:rPr lang="en-US" sz="2400" b="0" i="0" dirty="0">
                <a:effectLst/>
                <a:latin typeface="Century Gothic" panose="020B0502020202020204" pitchFamily="34" charset="0"/>
              </a:rPr>
              <a:t>​- </a:t>
            </a:r>
            <a:r>
              <a:rPr lang="en-US" sz="2400" b="1" i="0" dirty="0">
                <a:solidFill>
                  <a:srgbClr val="00B050"/>
                </a:solidFill>
                <a:effectLst/>
                <a:latin typeface="Century Gothic" panose="020B0502020202020204" pitchFamily="34" charset="0"/>
              </a:rPr>
              <a:t>SCFF</a:t>
            </a:r>
          </a:p>
          <a:p>
            <a:pPr algn="l" rtl="0" fontAlgn="base"/>
            <a:endParaRPr lang="en-US" sz="800" b="0" i="0" dirty="0">
              <a:effectLst/>
              <a:latin typeface="Century Gothic" panose="020B0502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Course Success Rates</a:t>
            </a:r>
            <a:r>
              <a:rPr lang="en-US" sz="2400" b="0" i="0" dirty="0">
                <a:effectLst/>
                <a:latin typeface="Century Gothic" panose="020B0502020202020204" pitchFamily="34" charset="0"/>
              </a:rPr>
              <a:t>​</a:t>
            </a:r>
          </a:p>
          <a:p>
            <a:pPr algn="l" rtl="0" fontAlgn="base"/>
            <a:endParaRPr lang="en-US" sz="800" b="0" i="0" dirty="0">
              <a:effectLst/>
              <a:latin typeface="Century Gothic" panose="020B0502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Century Gothic" panose="020B0502020202020204" pitchFamily="34" charset="0"/>
              </a:rPr>
              <a:t>Course Retention Rates</a:t>
            </a:r>
            <a:endParaRPr lang="en-US" sz="2400" b="0" i="0" dirty="0">
              <a:effectLst/>
              <a:latin typeface="Century Gothic" panose="020B0502020202020204" pitchFamily="34" charset="0"/>
            </a:endParaRP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76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0BB3F6D-2F2E-4B13-9AD8-03F708C3E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205105"/>
              </p:ext>
            </p:extLst>
          </p:nvPr>
        </p:nvGraphicFramePr>
        <p:xfrm>
          <a:off x="613462" y="1173482"/>
          <a:ext cx="5312554" cy="4250090"/>
        </p:xfrm>
        <a:graphic>
          <a:graphicData uri="http://schemas.openxmlformats.org/drawingml/2006/table">
            <a:tbl>
              <a:tblPr/>
              <a:tblGrid>
                <a:gridCol w="1009488">
                  <a:extLst>
                    <a:ext uri="{9D8B030D-6E8A-4147-A177-3AD203B41FA5}">
                      <a16:colId xmlns:a16="http://schemas.microsoft.com/office/drawing/2014/main" val="3125146348"/>
                    </a:ext>
                  </a:extLst>
                </a:gridCol>
                <a:gridCol w="489448">
                  <a:extLst>
                    <a:ext uri="{9D8B030D-6E8A-4147-A177-3AD203B41FA5}">
                      <a16:colId xmlns:a16="http://schemas.microsoft.com/office/drawing/2014/main" val="1789110837"/>
                    </a:ext>
                  </a:extLst>
                </a:gridCol>
                <a:gridCol w="489448">
                  <a:extLst>
                    <a:ext uri="{9D8B030D-6E8A-4147-A177-3AD203B41FA5}">
                      <a16:colId xmlns:a16="http://schemas.microsoft.com/office/drawing/2014/main" val="2269543487"/>
                    </a:ext>
                  </a:extLst>
                </a:gridCol>
                <a:gridCol w="489448">
                  <a:extLst>
                    <a:ext uri="{9D8B030D-6E8A-4147-A177-3AD203B41FA5}">
                      <a16:colId xmlns:a16="http://schemas.microsoft.com/office/drawing/2014/main" val="2110340657"/>
                    </a:ext>
                  </a:extLst>
                </a:gridCol>
                <a:gridCol w="703582">
                  <a:extLst>
                    <a:ext uri="{9D8B030D-6E8A-4147-A177-3AD203B41FA5}">
                      <a16:colId xmlns:a16="http://schemas.microsoft.com/office/drawing/2014/main" val="4127443992"/>
                    </a:ext>
                  </a:extLst>
                </a:gridCol>
                <a:gridCol w="703582">
                  <a:extLst>
                    <a:ext uri="{9D8B030D-6E8A-4147-A177-3AD203B41FA5}">
                      <a16:colId xmlns:a16="http://schemas.microsoft.com/office/drawing/2014/main" val="3680569269"/>
                    </a:ext>
                  </a:extLst>
                </a:gridCol>
                <a:gridCol w="713779">
                  <a:extLst>
                    <a:ext uri="{9D8B030D-6E8A-4147-A177-3AD203B41FA5}">
                      <a16:colId xmlns:a16="http://schemas.microsoft.com/office/drawing/2014/main" val="245827730"/>
                    </a:ext>
                  </a:extLst>
                </a:gridCol>
                <a:gridCol w="713779">
                  <a:extLst>
                    <a:ext uri="{9D8B030D-6E8A-4147-A177-3AD203B41FA5}">
                      <a16:colId xmlns:a16="http://schemas.microsoft.com/office/drawing/2014/main" val="1800116910"/>
                    </a:ext>
                  </a:extLst>
                </a:gridCol>
              </a:tblGrid>
              <a:tr h="6163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Discipline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2017-18 FTEF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2018-19 FTEF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2019-20 FTEF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3-year average FTEF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of Total FTEF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Projected FTEF - 3Y AVG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Variance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822416"/>
                  </a:ext>
                </a:extLst>
              </a:tr>
              <a:tr h="1730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ADAM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394609"/>
                  </a:ext>
                </a:extLst>
              </a:tr>
              <a:tr h="1730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AFRAM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118239"/>
                  </a:ext>
                </a:extLst>
              </a:tr>
              <a:tr h="1730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AMT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095233"/>
                  </a:ext>
                </a:extLst>
              </a:tr>
              <a:tr h="1730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ANTHR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99350"/>
                  </a:ext>
                </a:extLst>
              </a:tr>
              <a:tr h="1730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85643"/>
                  </a:ext>
                </a:extLst>
              </a:tr>
              <a:tr h="1730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ASTR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129577"/>
                  </a:ext>
                </a:extLst>
              </a:tr>
              <a:tr h="1730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ATECH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487722"/>
                  </a:ext>
                </a:extLst>
              </a:tr>
              <a:tr h="1730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ATHL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186667"/>
                  </a:ext>
                </a:extLst>
              </a:tr>
              <a:tr h="1730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AUTOB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44068"/>
                  </a:ext>
                </a:extLst>
              </a:tr>
              <a:tr h="1730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BIOL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747799"/>
                  </a:ext>
                </a:extLst>
              </a:tr>
              <a:tr h="1730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691277"/>
                  </a:ext>
                </a:extLst>
              </a:tr>
              <a:tr h="1730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CHEM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989131"/>
                  </a:ext>
                </a:extLst>
              </a:tr>
              <a:tr h="1730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CHIN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196807"/>
                  </a:ext>
                </a:extLst>
              </a:tr>
              <a:tr h="1730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CIS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01791"/>
                  </a:ext>
                </a:extLst>
              </a:tr>
              <a:tr h="1730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210251"/>
                  </a:ext>
                </a:extLst>
              </a:tr>
              <a:tr h="1730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COPED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494327"/>
                  </a:ext>
                </a:extLst>
              </a:tr>
              <a:tr h="1730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COUN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054515"/>
                  </a:ext>
                </a:extLst>
              </a:tr>
              <a:tr h="1730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DANCE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9938752"/>
                  </a:ext>
                </a:extLst>
              </a:tr>
              <a:tr h="1730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DENTL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185529"/>
                  </a:ext>
                </a:extLst>
              </a:tr>
              <a:tr h="1730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DMECH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620329"/>
                  </a:ext>
                </a:extLst>
              </a:tr>
              <a:tr h="1730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ECON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81134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EFBAABE-9A9B-443C-A1E0-1ED8068D9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271791"/>
              </p:ext>
            </p:extLst>
          </p:nvPr>
        </p:nvGraphicFramePr>
        <p:xfrm>
          <a:off x="6022731" y="1173482"/>
          <a:ext cx="5046785" cy="4251943"/>
        </p:xfrm>
        <a:graphic>
          <a:graphicData uri="http://schemas.openxmlformats.org/drawingml/2006/table">
            <a:tbl>
              <a:tblPr/>
              <a:tblGrid>
                <a:gridCol w="958986">
                  <a:extLst>
                    <a:ext uri="{9D8B030D-6E8A-4147-A177-3AD203B41FA5}">
                      <a16:colId xmlns:a16="http://schemas.microsoft.com/office/drawing/2014/main" val="3704470281"/>
                    </a:ext>
                  </a:extLst>
                </a:gridCol>
                <a:gridCol w="464963">
                  <a:extLst>
                    <a:ext uri="{9D8B030D-6E8A-4147-A177-3AD203B41FA5}">
                      <a16:colId xmlns:a16="http://schemas.microsoft.com/office/drawing/2014/main" val="3530873361"/>
                    </a:ext>
                  </a:extLst>
                </a:gridCol>
                <a:gridCol w="464963">
                  <a:extLst>
                    <a:ext uri="{9D8B030D-6E8A-4147-A177-3AD203B41FA5}">
                      <a16:colId xmlns:a16="http://schemas.microsoft.com/office/drawing/2014/main" val="3207353850"/>
                    </a:ext>
                  </a:extLst>
                </a:gridCol>
                <a:gridCol w="464963">
                  <a:extLst>
                    <a:ext uri="{9D8B030D-6E8A-4147-A177-3AD203B41FA5}">
                      <a16:colId xmlns:a16="http://schemas.microsoft.com/office/drawing/2014/main" val="2776077182"/>
                    </a:ext>
                  </a:extLst>
                </a:gridCol>
                <a:gridCol w="668384">
                  <a:extLst>
                    <a:ext uri="{9D8B030D-6E8A-4147-A177-3AD203B41FA5}">
                      <a16:colId xmlns:a16="http://schemas.microsoft.com/office/drawing/2014/main" val="1256044763"/>
                    </a:ext>
                  </a:extLst>
                </a:gridCol>
                <a:gridCol w="668384">
                  <a:extLst>
                    <a:ext uri="{9D8B030D-6E8A-4147-A177-3AD203B41FA5}">
                      <a16:colId xmlns:a16="http://schemas.microsoft.com/office/drawing/2014/main" val="1628015358"/>
                    </a:ext>
                  </a:extLst>
                </a:gridCol>
                <a:gridCol w="678071">
                  <a:extLst>
                    <a:ext uri="{9D8B030D-6E8A-4147-A177-3AD203B41FA5}">
                      <a16:colId xmlns:a16="http://schemas.microsoft.com/office/drawing/2014/main" val="4221041562"/>
                    </a:ext>
                  </a:extLst>
                </a:gridCol>
                <a:gridCol w="678071">
                  <a:extLst>
                    <a:ext uri="{9D8B030D-6E8A-4147-A177-3AD203B41FA5}">
                      <a16:colId xmlns:a16="http://schemas.microsoft.com/office/drawing/2014/main" val="697943436"/>
                    </a:ext>
                  </a:extLst>
                </a:gridCol>
              </a:tblGrid>
              <a:tr h="6521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Discipline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2017-18 FTEF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2018-19 FTEF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2019-20 FTEF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3-year average FTEF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of Total FTEF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Projected FTEF - 3Y AVG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Variance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425826"/>
                  </a:ext>
                </a:extLst>
              </a:tr>
              <a:tr h="171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-3.8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954312"/>
                  </a:ext>
                </a:extLst>
              </a:tr>
              <a:tr h="171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ESOL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383986"/>
                  </a:ext>
                </a:extLst>
              </a:tr>
              <a:tr h="171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GEOG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370610"/>
                  </a:ext>
                </a:extLst>
              </a:tr>
              <a:tr h="171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158527"/>
                  </a:ext>
                </a:extLst>
              </a:tr>
              <a:tr h="171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HIST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689762"/>
                  </a:ext>
                </a:extLst>
              </a:tr>
              <a:tr h="171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HLTED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36466"/>
                  </a:ext>
                </a:extLst>
              </a:tr>
              <a:tr h="171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HLTOC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09007"/>
                  </a:ext>
                </a:extLst>
              </a:tr>
              <a:tr h="171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HUMAN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251902"/>
                  </a:ext>
                </a:extLst>
              </a:tr>
              <a:tr h="171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KIN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669231"/>
                  </a:ext>
                </a:extLst>
              </a:tr>
              <a:tr h="171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LIS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171500"/>
                  </a:ext>
                </a:extLst>
              </a:tr>
              <a:tr h="171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LRNRE  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 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674028"/>
                  </a:ext>
                </a:extLst>
              </a:tr>
              <a:tr h="171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MATH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10.9%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-4.7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393850"/>
                  </a:ext>
                </a:extLst>
              </a:tr>
              <a:tr h="171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MUSIC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031902"/>
                  </a:ext>
                </a:extLst>
              </a:tr>
              <a:tr h="171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PHIL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111060"/>
                  </a:ext>
                </a:extLst>
              </a:tr>
              <a:tr h="171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PHYS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271159"/>
                  </a:ext>
                </a:extLst>
              </a:tr>
              <a:tr h="171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POSCI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586121"/>
                  </a:ext>
                </a:extLst>
              </a:tr>
              <a:tr h="171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PSYCH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111069"/>
                  </a:ext>
                </a:extLst>
              </a:tr>
              <a:tr h="171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418218"/>
                  </a:ext>
                </a:extLst>
              </a:tr>
              <a:tr h="171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SPAN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684773"/>
                  </a:ext>
                </a:extLst>
              </a:tr>
              <a:tr h="171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VIET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120163"/>
                  </a:ext>
                </a:extLst>
              </a:tr>
              <a:tr h="171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217.8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-42.6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6290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11A8555-7FD1-4A20-8D78-0ED28F91B9A8}"/>
              </a:ext>
            </a:extLst>
          </p:cNvPr>
          <p:cNvSpPr txBox="1"/>
          <p:nvPr/>
        </p:nvSpPr>
        <p:spPr>
          <a:xfrm>
            <a:off x="613462" y="439615"/>
            <a:ext cx="1057286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Scenario #1  Three-year FTEF average</a:t>
            </a:r>
          </a:p>
        </p:txBody>
      </p:sp>
    </p:spTree>
    <p:extLst>
      <p:ext uri="{BB962C8B-B14F-4D97-AF65-F5344CB8AC3E}">
        <p14:creationId xmlns:p14="http://schemas.microsoft.com/office/powerpoint/2010/main" val="372947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11A8555-7FD1-4A20-8D78-0ED28F91B9A8}"/>
              </a:ext>
            </a:extLst>
          </p:cNvPr>
          <p:cNvSpPr txBox="1"/>
          <p:nvPr/>
        </p:nvSpPr>
        <p:spPr>
          <a:xfrm>
            <a:off x="613463" y="474784"/>
            <a:ext cx="1057286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Scenario #2  FTES by discipline – Financial Aid Students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9951B3A-B2A2-47E5-B36E-661F510F7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684828"/>
              </p:ext>
            </p:extLst>
          </p:nvPr>
        </p:nvGraphicFramePr>
        <p:xfrm>
          <a:off x="613463" y="1249222"/>
          <a:ext cx="5145499" cy="4248229"/>
        </p:xfrm>
        <a:graphic>
          <a:graphicData uri="http://schemas.openxmlformats.org/drawingml/2006/table">
            <a:tbl>
              <a:tblPr/>
              <a:tblGrid>
                <a:gridCol w="1061260">
                  <a:extLst>
                    <a:ext uri="{9D8B030D-6E8A-4147-A177-3AD203B41FA5}">
                      <a16:colId xmlns:a16="http://schemas.microsoft.com/office/drawing/2014/main" val="2042898393"/>
                    </a:ext>
                  </a:extLst>
                </a:gridCol>
                <a:gridCol w="831085">
                  <a:extLst>
                    <a:ext uri="{9D8B030D-6E8A-4147-A177-3AD203B41FA5}">
                      <a16:colId xmlns:a16="http://schemas.microsoft.com/office/drawing/2014/main" val="3968783538"/>
                    </a:ext>
                  </a:extLst>
                </a:gridCol>
                <a:gridCol w="791307">
                  <a:extLst>
                    <a:ext uri="{9D8B030D-6E8A-4147-A177-3AD203B41FA5}">
                      <a16:colId xmlns:a16="http://schemas.microsoft.com/office/drawing/2014/main" val="1465177774"/>
                    </a:ext>
                  </a:extLst>
                </a:gridCol>
                <a:gridCol w="768121">
                  <a:extLst>
                    <a:ext uri="{9D8B030D-6E8A-4147-A177-3AD203B41FA5}">
                      <a16:colId xmlns:a16="http://schemas.microsoft.com/office/drawing/2014/main" val="1330729431"/>
                    </a:ext>
                  </a:extLst>
                </a:gridCol>
                <a:gridCol w="857583">
                  <a:extLst>
                    <a:ext uri="{9D8B030D-6E8A-4147-A177-3AD203B41FA5}">
                      <a16:colId xmlns:a16="http://schemas.microsoft.com/office/drawing/2014/main" val="318284985"/>
                    </a:ext>
                  </a:extLst>
                </a:gridCol>
                <a:gridCol w="836143">
                  <a:extLst>
                    <a:ext uri="{9D8B030D-6E8A-4147-A177-3AD203B41FA5}">
                      <a16:colId xmlns:a16="http://schemas.microsoft.com/office/drawing/2014/main" val="1820099962"/>
                    </a:ext>
                  </a:extLst>
                </a:gridCol>
              </a:tblGrid>
              <a:tr h="6501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Discipline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2019-20 FTES by FA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2019-20 FTES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Financial Aid Percent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to total 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Projected FTEF - FA FTES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933586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ADAM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17409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AFRAM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591620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AMT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230.9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819087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ANTHR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435855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558272"/>
                  </a:ext>
                </a:extLst>
              </a:tr>
              <a:tr h="155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ASTR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630232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ATECH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61.7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934545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ATHL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42999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AUTOB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36252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BIOL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342968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785313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CHEM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662199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CHIN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98509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CIS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666038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607785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COPED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254405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COUN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262229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DANCE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727869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DENTL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304264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DMECH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685463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ECON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56073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165A211-4639-4CE2-AE62-39F08EA79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997393"/>
              </p:ext>
            </p:extLst>
          </p:nvPr>
        </p:nvGraphicFramePr>
        <p:xfrm>
          <a:off x="6096000" y="1249223"/>
          <a:ext cx="5026269" cy="4250079"/>
        </p:xfrm>
        <a:graphic>
          <a:graphicData uri="http://schemas.openxmlformats.org/drawingml/2006/table">
            <a:tbl>
              <a:tblPr/>
              <a:tblGrid>
                <a:gridCol w="1036668">
                  <a:extLst>
                    <a:ext uri="{9D8B030D-6E8A-4147-A177-3AD203B41FA5}">
                      <a16:colId xmlns:a16="http://schemas.microsoft.com/office/drawing/2014/main" val="3942474878"/>
                    </a:ext>
                  </a:extLst>
                </a:gridCol>
                <a:gridCol w="683694">
                  <a:extLst>
                    <a:ext uri="{9D8B030D-6E8A-4147-A177-3AD203B41FA5}">
                      <a16:colId xmlns:a16="http://schemas.microsoft.com/office/drawing/2014/main" val="771601918"/>
                    </a:ext>
                  </a:extLst>
                </a:gridCol>
                <a:gridCol w="813716">
                  <a:extLst>
                    <a:ext uri="{9D8B030D-6E8A-4147-A177-3AD203B41FA5}">
                      <a16:colId xmlns:a16="http://schemas.microsoft.com/office/drawing/2014/main" val="2235924656"/>
                    </a:ext>
                  </a:extLst>
                </a:gridCol>
                <a:gridCol w="837711">
                  <a:extLst>
                    <a:ext uri="{9D8B030D-6E8A-4147-A177-3AD203B41FA5}">
                      <a16:colId xmlns:a16="http://schemas.microsoft.com/office/drawing/2014/main" val="4191846596"/>
                    </a:ext>
                  </a:extLst>
                </a:gridCol>
                <a:gridCol w="837711">
                  <a:extLst>
                    <a:ext uri="{9D8B030D-6E8A-4147-A177-3AD203B41FA5}">
                      <a16:colId xmlns:a16="http://schemas.microsoft.com/office/drawing/2014/main" val="2690757795"/>
                    </a:ext>
                  </a:extLst>
                </a:gridCol>
                <a:gridCol w="816769">
                  <a:extLst>
                    <a:ext uri="{9D8B030D-6E8A-4147-A177-3AD203B41FA5}">
                      <a16:colId xmlns:a16="http://schemas.microsoft.com/office/drawing/2014/main" val="33109027"/>
                    </a:ext>
                  </a:extLst>
                </a:gridCol>
              </a:tblGrid>
              <a:tr h="6063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Discipline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2019-20 FTES by FA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2019-20 FTES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Financial Aid Percent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to total 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Projected FTEF - FA FTES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006804"/>
                  </a:ext>
                </a:extLst>
              </a:tr>
              <a:tr h="1735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137.8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7.6%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791836"/>
                  </a:ext>
                </a:extLst>
              </a:tr>
              <a:tr h="1735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ESOL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525594"/>
                  </a:ext>
                </a:extLst>
              </a:tr>
              <a:tr h="1735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GEOG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66.7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954387"/>
                  </a:ext>
                </a:extLst>
              </a:tr>
              <a:tr h="1735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049760"/>
                  </a:ext>
                </a:extLst>
              </a:tr>
              <a:tr h="1735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HIST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72.7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434002"/>
                  </a:ext>
                </a:extLst>
              </a:tr>
              <a:tr h="1735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HLTED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282873"/>
                  </a:ext>
                </a:extLst>
              </a:tr>
              <a:tr h="1735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HLTOC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476050"/>
                  </a:ext>
                </a:extLst>
              </a:tr>
              <a:tr h="1735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HUMAN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17.7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958395"/>
                  </a:ext>
                </a:extLst>
              </a:tr>
              <a:tr h="1735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KIN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809947"/>
                  </a:ext>
                </a:extLst>
              </a:tr>
              <a:tr h="1735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LIS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50727"/>
                  </a:ext>
                </a:extLst>
              </a:tr>
              <a:tr h="1735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LRNRE  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720170"/>
                  </a:ext>
                </a:extLst>
              </a:tr>
              <a:tr h="1735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MATH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353.9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10.2%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926705"/>
                  </a:ext>
                </a:extLst>
              </a:tr>
              <a:tr h="1735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MUSIC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13258"/>
                  </a:ext>
                </a:extLst>
              </a:tr>
              <a:tr h="1735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PHIL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404751"/>
                  </a:ext>
                </a:extLst>
              </a:tr>
              <a:tr h="1735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PHYS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961385"/>
                  </a:ext>
                </a:extLst>
              </a:tr>
              <a:tr h="1735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POSCI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968114"/>
                  </a:ext>
                </a:extLst>
              </a:tr>
              <a:tr h="1735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PSYCH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134.7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816024"/>
                  </a:ext>
                </a:extLst>
              </a:tr>
              <a:tr h="1735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975377"/>
                  </a:ext>
                </a:extLst>
              </a:tr>
              <a:tr h="1735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SPAN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984097"/>
                  </a:ext>
                </a:extLst>
              </a:tr>
              <a:tr h="1735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VIET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530609"/>
                  </a:ext>
                </a:extLst>
              </a:tr>
              <a:tr h="1735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1808.0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3233.0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171.60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244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17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11A8555-7FD1-4A20-8D78-0ED28F91B9A8}"/>
              </a:ext>
            </a:extLst>
          </p:cNvPr>
          <p:cNvSpPr txBox="1"/>
          <p:nvPr/>
        </p:nvSpPr>
        <p:spPr>
          <a:xfrm>
            <a:off x="613462" y="439615"/>
            <a:ext cx="1057286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Scenario #3  Productivity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198D249-F009-4605-AEB9-F13621B16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425863"/>
              </p:ext>
            </p:extLst>
          </p:nvPr>
        </p:nvGraphicFramePr>
        <p:xfrm>
          <a:off x="613462" y="1270617"/>
          <a:ext cx="5251630" cy="4316766"/>
        </p:xfrm>
        <a:graphic>
          <a:graphicData uri="http://schemas.openxmlformats.org/drawingml/2006/table">
            <a:tbl>
              <a:tblPr/>
              <a:tblGrid>
                <a:gridCol w="980800">
                  <a:extLst>
                    <a:ext uri="{9D8B030D-6E8A-4147-A177-3AD203B41FA5}">
                      <a16:colId xmlns:a16="http://schemas.microsoft.com/office/drawing/2014/main" val="2380094682"/>
                    </a:ext>
                  </a:extLst>
                </a:gridCol>
                <a:gridCol w="1042877">
                  <a:extLst>
                    <a:ext uri="{9D8B030D-6E8A-4147-A177-3AD203B41FA5}">
                      <a16:colId xmlns:a16="http://schemas.microsoft.com/office/drawing/2014/main" val="3701999433"/>
                    </a:ext>
                  </a:extLst>
                </a:gridCol>
                <a:gridCol w="1042877">
                  <a:extLst>
                    <a:ext uri="{9D8B030D-6E8A-4147-A177-3AD203B41FA5}">
                      <a16:colId xmlns:a16="http://schemas.microsoft.com/office/drawing/2014/main" val="235888972"/>
                    </a:ext>
                  </a:extLst>
                </a:gridCol>
                <a:gridCol w="1042877">
                  <a:extLst>
                    <a:ext uri="{9D8B030D-6E8A-4147-A177-3AD203B41FA5}">
                      <a16:colId xmlns:a16="http://schemas.microsoft.com/office/drawing/2014/main" val="531656890"/>
                    </a:ext>
                  </a:extLst>
                </a:gridCol>
                <a:gridCol w="1142199">
                  <a:extLst>
                    <a:ext uri="{9D8B030D-6E8A-4147-A177-3AD203B41FA5}">
                      <a16:colId xmlns:a16="http://schemas.microsoft.com/office/drawing/2014/main" val="2948096402"/>
                    </a:ext>
                  </a:extLst>
                </a:gridCol>
              </a:tblGrid>
              <a:tr h="7185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Discipline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2019-20 FTES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2019-20 FTEF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2019-20 PROD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Projected FTEF based upon PROD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017929"/>
                  </a:ext>
                </a:extLst>
              </a:tr>
              <a:tr h="1633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ADAM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066137"/>
                  </a:ext>
                </a:extLst>
              </a:tr>
              <a:tr h="1633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AFRAM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568093"/>
                  </a:ext>
                </a:extLst>
              </a:tr>
              <a:tr h="1633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AMT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230.9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859991"/>
                  </a:ext>
                </a:extLst>
              </a:tr>
              <a:tr h="1633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ANTHR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618948"/>
                  </a:ext>
                </a:extLst>
              </a:tr>
              <a:tr h="1633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136619"/>
                  </a:ext>
                </a:extLst>
              </a:tr>
              <a:tr h="1714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ASTR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872909"/>
                  </a:ext>
                </a:extLst>
              </a:tr>
              <a:tr h="1633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ATECH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584584"/>
                  </a:ext>
                </a:extLst>
              </a:tr>
              <a:tr h="1633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ATHL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992192"/>
                  </a:ext>
                </a:extLst>
              </a:tr>
              <a:tr h="1633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AUTOB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667015"/>
                  </a:ext>
                </a:extLst>
              </a:tr>
              <a:tr h="1633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BIOL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747532"/>
                  </a:ext>
                </a:extLst>
              </a:tr>
              <a:tr h="1633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361536"/>
                  </a:ext>
                </a:extLst>
              </a:tr>
              <a:tr h="1633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CHEM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12600"/>
                  </a:ext>
                </a:extLst>
              </a:tr>
              <a:tr h="1633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CHIN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19739"/>
                  </a:ext>
                </a:extLst>
              </a:tr>
              <a:tr h="1633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CIS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932122"/>
                  </a:ext>
                </a:extLst>
              </a:tr>
              <a:tr h="1633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932604"/>
                  </a:ext>
                </a:extLst>
              </a:tr>
              <a:tr h="1633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COPED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785448"/>
                  </a:ext>
                </a:extLst>
              </a:tr>
              <a:tr h="1633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COUN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751301"/>
                  </a:ext>
                </a:extLst>
              </a:tr>
              <a:tr h="1633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DANCE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531318"/>
                  </a:ext>
                </a:extLst>
              </a:tr>
              <a:tr h="1633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DENTL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218577"/>
                  </a:ext>
                </a:extLst>
              </a:tr>
              <a:tr h="1633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DMECH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249310"/>
                  </a:ext>
                </a:extLst>
              </a:tr>
              <a:tr h="1633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ECON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34229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65915ED-EA3B-4DFB-82E5-27DC3791D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943969"/>
              </p:ext>
            </p:extLst>
          </p:nvPr>
        </p:nvGraphicFramePr>
        <p:xfrm>
          <a:off x="6095999" y="1270617"/>
          <a:ext cx="4987637" cy="4346452"/>
        </p:xfrm>
        <a:graphic>
          <a:graphicData uri="http://schemas.openxmlformats.org/drawingml/2006/table">
            <a:tbl>
              <a:tblPr/>
              <a:tblGrid>
                <a:gridCol w="931497">
                  <a:extLst>
                    <a:ext uri="{9D8B030D-6E8A-4147-A177-3AD203B41FA5}">
                      <a16:colId xmlns:a16="http://schemas.microsoft.com/office/drawing/2014/main" val="4147831930"/>
                    </a:ext>
                  </a:extLst>
                </a:gridCol>
                <a:gridCol w="990453">
                  <a:extLst>
                    <a:ext uri="{9D8B030D-6E8A-4147-A177-3AD203B41FA5}">
                      <a16:colId xmlns:a16="http://schemas.microsoft.com/office/drawing/2014/main" val="3029563816"/>
                    </a:ext>
                  </a:extLst>
                </a:gridCol>
                <a:gridCol w="990453">
                  <a:extLst>
                    <a:ext uri="{9D8B030D-6E8A-4147-A177-3AD203B41FA5}">
                      <a16:colId xmlns:a16="http://schemas.microsoft.com/office/drawing/2014/main" val="1305780413"/>
                    </a:ext>
                  </a:extLst>
                </a:gridCol>
                <a:gridCol w="990453">
                  <a:extLst>
                    <a:ext uri="{9D8B030D-6E8A-4147-A177-3AD203B41FA5}">
                      <a16:colId xmlns:a16="http://schemas.microsoft.com/office/drawing/2014/main" val="3882776423"/>
                    </a:ext>
                  </a:extLst>
                </a:gridCol>
                <a:gridCol w="1084781">
                  <a:extLst>
                    <a:ext uri="{9D8B030D-6E8A-4147-A177-3AD203B41FA5}">
                      <a16:colId xmlns:a16="http://schemas.microsoft.com/office/drawing/2014/main" val="2930722128"/>
                    </a:ext>
                  </a:extLst>
                </a:gridCol>
              </a:tblGrid>
              <a:tr h="7482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Discipline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2019-20 FTES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2019-20 FTEF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2019-20 PROD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Projected FTEF based upon PROD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922875"/>
                  </a:ext>
                </a:extLst>
              </a:tr>
              <a:tr h="170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393335"/>
                  </a:ext>
                </a:extLst>
              </a:tr>
              <a:tr h="170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ESOL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973897"/>
                  </a:ext>
                </a:extLst>
              </a:tr>
              <a:tr h="170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GEOG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66.7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544150"/>
                  </a:ext>
                </a:extLst>
              </a:tr>
              <a:tr h="170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648897"/>
                  </a:ext>
                </a:extLst>
              </a:tr>
              <a:tr h="1675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HIST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444747"/>
                  </a:ext>
                </a:extLst>
              </a:tr>
              <a:tr h="170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HLTED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390468"/>
                  </a:ext>
                </a:extLst>
              </a:tr>
              <a:tr h="170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HLTOC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565226"/>
                  </a:ext>
                </a:extLst>
              </a:tr>
              <a:tr h="170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HUMAN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562388"/>
                  </a:ext>
                </a:extLst>
              </a:tr>
              <a:tr h="170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KIN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476011"/>
                  </a:ext>
                </a:extLst>
              </a:tr>
              <a:tr h="170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LIS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392525"/>
                  </a:ext>
                </a:extLst>
              </a:tr>
              <a:tr h="170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LRNRE  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993968"/>
                  </a:ext>
                </a:extLst>
              </a:tr>
              <a:tr h="170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MATH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353.9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39203"/>
                  </a:ext>
                </a:extLst>
              </a:tr>
              <a:tr h="170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MUSIC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004178"/>
                  </a:ext>
                </a:extLst>
              </a:tr>
              <a:tr h="170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PHIL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243267"/>
                  </a:ext>
                </a:extLst>
              </a:tr>
              <a:tr h="170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PHYS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508846"/>
                  </a:ext>
                </a:extLst>
              </a:tr>
              <a:tr h="170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POSCI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818155"/>
                  </a:ext>
                </a:extLst>
              </a:tr>
              <a:tr h="170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PSYCH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134.7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17.7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883726"/>
                  </a:ext>
                </a:extLst>
              </a:tr>
              <a:tr h="170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857306"/>
                  </a:ext>
                </a:extLst>
              </a:tr>
              <a:tr h="170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SPAN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113566"/>
                  </a:ext>
                </a:extLst>
              </a:tr>
              <a:tr h="170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VIET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797028"/>
                  </a:ext>
                </a:extLst>
              </a:tr>
              <a:tr h="170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3233.0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217.9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919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486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11A8555-7FD1-4A20-8D78-0ED28F91B9A8}"/>
              </a:ext>
            </a:extLst>
          </p:cNvPr>
          <p:cNvSpPr txBox="1"/>
          <p:nvPr/>
        </p:nvSpPr>
        <p:spPr>
          <a:xfrm>
            <a:off x="613462" y="439615"/>
            <a:ext cx="1057286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Scenario #4  Demand - Student Education Plans (SEPs)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344D1D-B69E-4625-8951-86A5695A2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322404"/>
              </p:ext>
            </p:extLst>
          </p:nvPr>
        </p:nvGraphicFramePr>
        <p:xfrm>
          <a:off x="1554501" y="1116171"/>
          <a:ext cx="3920872" cy="4256398"/>
        </p:xfrm>
        <a:graphic>
          <a:graphicData uri="http://schemas.openxmlformats.org/drawingml/2006/table">
            <a:tbl>
              <a:tblPr/>
              <a:tblGrid>
                <a:gridCol w="876778">
                  <a:extLst>
                    <a:ext uri="{9D8B030D-6E8A-4147-A177-3AD203B41FA5}">
                      <a16:colId xmlns:a16="http://schemas.microsoft.com/office/drawing/2014/main" val="1265930560"/>
                    </a:ext>
                  </a:extLst>
                </a:gridCol>
                <a:gridCol w="1014698">
                  <a:extLst>
                    <a:ext uri="{9D8B030D-6E8A-4147-A177-3AD203B41FA5}">
                      <a16:colId xmlns:a16="http://schemas.microsoft.com/office/drawing/2014/main" val="3396521858"/>
                    </a:ext>
                  </a:extLst>
                </a:gridCol>
                <a:gridCol w="1014698">
                  <a:extLst>
                    <a:ext uri="{9D8B030D-6E8A-4147-A177-3AD203B41FA5}">
                      <a16:colId xmlns:a16="http://schemas.microsoft.com/office/drawing/2014/main" val="1096376766"/>
                    </a:ext>
                  </a:extLst>
                </a:gridCol>
                <a:gridCol w="1014698">
                  <a:extLst>
                    <a:ext uri="{9D8B030D-6E8A-4147-A177-3AD203B41FA5}">
                      <a16:colId xmlns:a16="http://schemas.microsoft.com/office/drawing/2014/main" val="3605061990"/>
                    </a:ext>
                  </a:extLst>
                </a:gridCol>
              </a:tblGrid>
              <a:tr h="658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Discipline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2020-21 SEP Demand**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Of Total Demand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FTEF using 100% demand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142230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ADAM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017275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AFRAM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085277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AMT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739898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ANTHR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761219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655954"/>
                  </a:ext>
                </a:extLst>
              </a:tr>
              <a:tr h="155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ASTR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546008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ATECH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634497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ATHL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028607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AUTOB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285237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BIOL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796506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68958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CHEM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549255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CHIN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75491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CIS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027352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356069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COPED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529990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COUN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363453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DANCE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660497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DENTL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857397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DMECH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578526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ECON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51274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5161030-A4D3-4A6F-BE67-103083FB9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759736"/>
              </p:ext>
            </p:extLst>
          </p:nvPr>
        </p:nvGraphicFramePr>
        <p:xfrm>
          <a:off x="6096000" y="1113241"/>
          <a:ext cx="3930914" cy="4250084"/>
        </p:xfrm>
        <a:graphic>
          <a:graphicData uri="http://schemas.openxmlformats.org/drawingml/2006/table">
            <a:tbl>
              <a:tblPr/>
              <a:tblGrid>
                <a:gridCol w="879023">
                  <a:extLst>
                    <a:ext uri="{9D8B030D-6E8A-4147-A177-3AD203B41FA5}">
                      <a16:colId xmlns:a16="http://schemas.microsoft.com/office/drawing/2014/main" val="1847247129"/>
                    </a:ext>
                  </a:extLst>
                </a:gridCol>
                <a:gridCol w="1017297">
                  <a:extLst>
                    <a:ext uri="{9D8B030D-6E8A-4147-A177-3AD203B41FA5}">
                      <a16:colId xmlns:a16="http://schemas.microsoft.com/office/drawing/2014/main" val="2168204866"/>
                    </a:ext>
                  </a:extLst>
                </a:gridCol>
                <a:gridCol w="1017297">
                  <a:extLst>
                    <a:ext uri="{9D8B030D-6E8A-4147-A177-3AD203B41FA5}">
                      <a16:colId xmlns:a16="http://schemas.microsoft.com/office/drawing/2014/main" val="2093284306"/>
                    </a:ext>
                  </a:extLst>
                </a:gridCol>
                <a:gridCol w="1017297">
                  <a:extLst>
                    <a:ext uri="{9D8B030D-6E8A-4147-A177-3AD203B41FA5}">
                      <a16:colId xmlns:a16="http://schemas.microsoft.com/office/drawing/2014/main" val="1173976663"/>
                    </a:ext>
                  </a:extLst>
                </a:gridCol>
              </a:tblGrid>
              <a:tr h="6518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Discipline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2020-21 SEP Demand**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Of Total Demand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FTEF using 100% demand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00948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11.5%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19.7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788613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ESOL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667607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GEOG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585811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738190"/>
                  </a:ext>
                </a:extLst>
              </a:tr>
              <a:tr h="1459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HIST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358199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HLTED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443899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HLTOC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959898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HUMAN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764494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KIN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793054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LIS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663942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LRNRE  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179987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MATH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2220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335629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MUSIC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218542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PHIL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173307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PHYS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978430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POSCI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589817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PSYCH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962427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434238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SPAN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428661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VIET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483695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12958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542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96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11A8555-7FD1-4A20-8D78-0ED28F91B9A8}"/>
              </a:ext>
            </a:extLst>
          </p:cNvPr>
          <p:cNvSpPr txBox="1"/>
          <p:nvPr/>
        </p:nvSpPr>
        <p:spPr>
          <a:xfrm>
            <a:off x="613462" y="439615"/>
            <a:ext cx="1057286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Scenario #5  Awards Conferred - SCFF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2CB8B4A-336E-4704-B8FB-9187B0747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912595"/>
              </p:ext>
            </p:extLst>
          </p:nvPr>
        </p:nvGraphicFramePr>
        <p:xfrm>
          <a:off x="613462" y="1295397"/>
          <a:ext cx="5073491" cy="4363730"/>
        </p:xfrm>
        <a:graphic>
          <a:graphicData uri="http://schemas.openxmlformats.org/drawingml/2006/table">
            <a:tbl>
              <a:tblPr/>
              <a:tblGrid>
                <a:gridCol w="797967">
                  <a:extLst>
                    <a:ext uri="{9D8B030D-6E8A-4147-A177-3AD203B41FA5}">
                      <a16:colId xmlns:a16="http://schemas.microsoft.com/office/drawing/2014/main" val="3567164248"/>
                    </a:ext>
                  </a:extLst>
                </a:gridCol>
                <a:gridCol w="522126">
                  <a:extLst>
                    <a:ext uri="{9D8B030D-6E8A-4147-A177-3AD203B41FA5}">
                      <a16:colId xmlns:a16="http://schemas.microsoft.com/office/drawing/2014/main" val="2572351264"/>
                    </a:ext>
                  </a:extLst>
                </a:gridCol>
                <a:gridCol w="522126">
                  <a:extLst>
                    <a:ext uri="{9D8B030D-6E8A-4147-A177-3AD203B41FA5}">
                      <a16:colId xmlns:a16="http://schemas.microsoft.com/office/drawing/2014/main" val="4255934082"/>
                    </a:ext>
                  </a:extLst>
                </a:gridCol>
                <a:gridCol w="581235">
                  <a:extLst>
                    <a:ext uri="{9D8B030D-6E8A-4147-A177-3AD203B41FA5}">
                      <a16:colId xmlns:a16="http://schemas.microsoft.com/office/drawing/2014/main" val="3754110296"/>
                    </a:ext>
                  </a:extLst>
                </a:gridCol>
                <a:gridCol w="1044253">
                  <a:extLst>
                    <a:ext uri="{9D8B030D-6E8A-4147-A177-3AD203B41FA5}">
                      <a16:colId xmlns:a16="http://schemas.microsoft.com/office/drawing/2014/main" val="3226950523"/>
                    </a:ext>
                  </a:extLst>
                </a:gridCol>
                <a:gridCol w="522126">
                  <a:extLst>
                    <a:ext uri="{9D8B030D-6E8A-4147-A177-3AD203B41FA5}">
                      <a16:colId xmlns:a16="http://schemas.microsoft.com/office/drawing/2014/main" val="3394126272"/>
                    </a:ext>
                  </a:extLst>
                </a:gridCol>
                <a:gridCol w="433463">
                  <a:extLst>
                    <a:ext uri="{9D8B030D-6E8A-4147-A177-3AD203B41FA5}">
                      <a16:colId xmlns:a16="http://schemas.microsoft.com/office/drawing/2014/main" val="3066643121"/>
                    </a:ext>
                  </a:extLst>
                </a:gridCol>
                <a:gridCol w="650195">
                  <a:extLst>
                    <a:ext uri="{9D8B030D-6E8A-4147-A177-3AD203B41FA5}">
                      <a16:colId xmlns:a16="http://schemas.microsoft.com/office/drawing/2014/main" val="819954514"/>
                    </a:ext>
                  </a:extLst>
                </a:gridCol>
              </a:tblGrid>
              <a:tr h="650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Discipline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2017-18 Awards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2018-19 Awards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2019-20 Awards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Liberal Arts, Natural Science, &amp; Transfer Studies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Year Average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to Total 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FTEF using 100% Awards Conferred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762501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ADAM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305339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AFRAM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764150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AMT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154013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ANTHR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324968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201964"/>
                  </a:ext>
                </a:extLst>
              </a:tr>
              <a:tr h="155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ASTR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113661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ATECH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619785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ATHL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637998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AUTOB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244019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BIOL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004874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668074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CHEM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225592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CHIN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04372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CIS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035439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999156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COPED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442146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COUN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618920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DANCE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642595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DENTL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742386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DMECH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292094"/>
                  </a:ext>
                </a:extLst>
              </a:tr>
              <a:tr h="147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ECON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3122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9F7F7B6-D148-4B84-8462-8CF6A3F7A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065746"/>
              </p:ext>
            </p:extLst>
          </p:nvPr>
        </p:nvGraphicFramePr>
        <p:xfrm>
          <a:off x="6096000" y="1295397"/>
          <a:ext cx="5086482" cy="4363928"/>
        </p:xfrm>
        <a:graphic>
          <a:graphicData uri="http://schemas.openxmlformats.org/drawingml/2006/table">
            <a:tbl>
              <a:tblPr/>
              <a:tblGrid>
                <a:gridCol w="800010">
                  <a:extLst>
                    <a:ext uri="{9D8B030D-6E8A-4147-A177-3AD203B41FA5}">
                      <a16:colId xmlns:a16="http://schemas.microsoft.com/office/drawing/2014/main" val="2582007889"/>
                    </a:ext>
                  </a:extLst>
                </a:gridCol>
                <a:gridCol w="523463">
                  <a:extLst>
                    <a:ext uri="{9D8B030D-6E8A-4147-A177-3AD203B41FA5}">
                      <a16:colId xmlns:a16="http://schemas.microsoft.com/office/drawing/2014/main" val="3174481301"/>
                    </a:ext>
                  </a:extLst>
                </a:gridCol>
                <a:gridCol w="523463">
                  <a:extLst>
                    <a:ext uri="{9D8B030D-6E8A-4147-A177-3AD203B41FA5}">
                      <a16:colId xmlns:a16="http://schemas.microsoft.com/office/drawing/2014/main" val="1641552023"/>
                    </a:ext>
                  </a:extLst>
                </a:gridCol>
                <a:gridCol w="582723">
                  <a:extLst>
                    <a:ext uri="{9D8B030D-6E8A-4147-A177-3AD203B41FA5}">
                      <a16:colId xmlns:a16="http://schemas.microsoft.com/office/drawing/2014/main" val="4026023453"/>
                    </a:ext>
                  </a:extLst>
                </a:gridCol>
                <a:gridCol w="1046927">
                  <a:extLst>
                    <a:ext uri="{9D8B030D-6E8A-4147-A177-3AD203B41FA5}">
                      <a16:colId xmlns:a16="http://schemas.microsoft.com/office/drawing/2014/main" val="218030935"/>
                    </a:ext>
                  </a:extLst>
                </a:gridCol>
                <a:gridCol w="523463">
                  <a:extLst>
                    <a:ext uri="{9D8B030D-6E8A-4147-A177-3AD203B41FA5}">
                      <a16:colId xmlns:a16="http://schemas.microsoft.com/office/drawing/2014/main" val="645941416"/>
                    </a:ext>
                  </a:extLst>
                </a:gridCol>
                <a:gridCol w="434573">
                  <a:extLst>
                    <a:ext uri="{9D8B030D-6E8A-4147-A177-3AD203B41FA5}">
                      <a16:colId xmlns:a16="http://schemas.microsoft.com/office/drawing/2014/main" val="1507641002"/>
                    </a:ext>
                  </a:extLst>
                </a:gridCol>
                <a:gridCol w="651860">
                  <a:extLst>
                    <a:ext uri="{9D8B030D-6E8A-4147-A177-3AD203B41FA5}">
                      <a16:colId xmlns:a16="http://schemas.microsoft.com/office/drawing/2014/main" val="611971499"/>
                    </a:ext>
                  </a:extLst>
                </a:gridCol>
              </a:tblGrid>
              <a:tr h="6518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Discipline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2017-18 Awards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2018-19 Awards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2019-20 Awards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Liberal Arts, Natural Science, &amp; Transfer Studies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Year Average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to Total 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FTEF using 100% Awards Conferred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572779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878982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ESOL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699747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GEOG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658135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344307"/>
                  </a:ext>
                </a:extLst>
              </a:tr>
              <a:tr h="1459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HIST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397391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HLTED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385389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HLTOC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150147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HUMAN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288291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KIN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469945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LIS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47304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LRNRE  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659134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MATH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117180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MUSIC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335266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PHIL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133417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PHYS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763964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POSCI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827988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PSYCH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16409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068678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SPAN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959445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VIET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505378"/>
                  </a:ext>
                </a:extLst>
              </a:tr>
              <a:tr h="148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337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327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130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476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11A8555-7FD1-4A20-8D78-0ED28F91B9A8}"/>
              </a:ext>
            </a:extLst>
          </p:cNvPr>
          <p:cNvSpPr txBox="1"/>
          <p:nvPr/>
        </p:nvSpPr>
        <p:spPr>
          <a:xfrm>
            <a:off x="595878" y="439614"/>
            <a:ext cx="1057286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Scenario #6  Course Success Rates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4C91481-7AB8-4664-8BD1-E4BD7DC50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393375"/>
              </p:ext>
            </p:extLst>
          </p:nvPr>
        </p:nvGraphicFramePr>
        <p:xfrm>
          <a:off x="661462" y="1276923"/>
          <a:ext cx="5286755" cy="4464385"/>
        </p:xfrm>
        <a:graphic>
          <a:graphicData uri="http://schemas.openxmlformats.org/drawingml/2006/table">
            <a:tbl>
              <a:tblPr/>
              <a:tblGrid>
                <a:gridCol w="889136">
                  <a:extLst>
                    <a:ext uri="{9D8B030D-6E8A-4147-A177-3AD203B41FA5}">
                      <a16:colId xmlns:a16="http://schemas.microsoft.com/office/drawing/2014/main" val="428556047"/>
                    </a:ext>
                  </a:extLst>
                </a:gridCol>
                <a:gridCol w="672860">
                  <a:extLst>
                    <a:ext uri="{9D8B030D-6E8A-4147-A177-3AD203B41FA5}">
                      <a16:colId xmlns:a16="http://schemas.microsoft.com/office/drawing/2014/main" val="2051149092"/>
                    </a:ext>
                  </a:extLst>
                </a:gridCol>
                <a:gridCol w="672860">
                  <a:extLst>
                    <a:ext uri="{9D8B030D-6E8A-4147-A177-3AD203B41FA5}">
                      <a16:colId xmlns:a16="http://schemas.microsoft.com/office/drawing/2014/main" val="872077922"/>
                    </a:ext>
                  </a:extLst>
                </a:gridCol>
                <a:gridCol w="672860">
                  <a:extLst>
                    <a:ext uri="{9D8B030D-6E8A-4147-A177-3AD203B41FA5}">
                      <a16:colId xmlns:a16="http://schemas.microsoft.com/office/drawing/2014/main" val="3174896281"/>
                    </a:ext>
                  </a:extLst>
                </a:gridCol>
                <a:gridCol w="672860">
                  <a:extLst>
                    <a:ext uri="{9D8B030D-6E8A-4147-A177-3AD203B41FA5}">
                      <a16:colId xmlns:a16="http://schemas.microsoft.com/office/drawing/2014/main" val="2745484871"/>
                    </a:ext>
                  </a:extLst>
                </a:gridCol>
                <a:gridCol w="865105">
                  <a:extLst>
                    <a:ext uri="{9D8B030D-6E8A-4147-A177-3AD203B41FA5}">
                      <a16:colId xmlns:a16="http://schemas.microsoft.com/office/drawing/2014/main" val="3599104014"/>
                    </a:ext>
                  </a:extLst>
                </a:gridCol>
                <a:gridCol w="841074">
                  <a:extLst>
                    <a:ext uri="{9D8B030D-6E8A-4147-A177-3AD203B41FA5}">
                      <a16:colId xmlns:a16="http://schemas.microsoft.com/office/drawing/2014/main" val="3530441287"/>
                    </a:ext>
                  </a:extLst>
                </a:gridCol>
              </a:tblGrid>
              <a:tr h="7458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Discipline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2017-18 Success Rate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2018-19 Success Rate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2019-20 Success Rate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Year Average 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diff to College Average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Projected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104655"/>
                  </a:ext>
                </a:extLst>
              </a:tr>
              <a:tr h="176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ADAM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208771"/>
                  </a:ext>
                </a:extLst>
              </a:tr>
              <a:tr h="176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AFRAM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-12.1%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066715"/>
                  </a:ext>
                </a:extLst>
              </a:tr>
              <a:tr h="176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AMT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22.9%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893392"/>
                  </a:ext>
                </a:extLst>
              </a:tr>
              <a:tr h="176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ANTHR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456198"/>
                  </a:ext>
                </a:extLst>
              </a:tr>
              <a:tr h="176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-0.8%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322764"/>
                  </a:ext>
                </a:extLst>
              </a:tr>
              <a:tr h="1854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ASTR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181256"/>
                  </a:ext>
                </a:extLst>
              </a:tr>
              <a:tr h="176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ATECH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-8.6%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905451"/>
                  </a:ext>
                </a:extLst>
              </a:tr>
              <a:tr h="176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ATHL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17.9%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766126"/>
                  </a:ext>
                </a:extLst>
              </a:tr>
              <a:tr h="176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AUTOB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-17.5%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940677"/>
                  </a:ext>
                </a:extLst>
              </a:tr>
              <a:tr h="176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BIOL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11.77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576932"/>
                  </a:ext>
                </a:extLst>
              </a:tr>
              <a:tr h="176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-13.0%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580866"/>
                  </a:ext>
                </a:extLst>
              </a:tr>
              <a:tr h="176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CHEM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-7.8%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791697"/>
                  </a:ext>
                </a:extLst>
              </a:tr>
              <a:tr h="176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CHIN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187791"/>
                  </a:ext>
                </a:extLst>
              </a:tr>
              <a:tr h="176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CIS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-12.5%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4.77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882386"/>
                  </a:ext>
                </a:extLst>
              </a:tr>
              <a:tr h="176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719438"/>
                  </a:ext>
                </a:extLst>
              </a:tr>
              <a:tr h="176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COPED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148113"/>
                  </a:ext>
                </a:extLst>
              </a:tr>
              <a:tr h="176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COUN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-1.4%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2.34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111891"/>
                  </a:ext>
                </a:extLst>
              </a:tr>
              <a:tr h="176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DANCE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172734"/>
                  </a:ext>
                </a:extLst>
              </a:tr>
              <a:tr h="176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DENTL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894997"/>
                  </a:ext>
                </a:extLst>
              </a:tr>
              <a:tr h="176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DMECH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583871"/>
                  </a:ext>
                </a:extLst>
              </a:tr>
              <a:tr h="1766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ECON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</a:t>
                      </a:r>
                    </a:p>
                  </a:txBody>
                  <a:tcPr marL="3695" marR="3695" marT="36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72097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81372B4-B4DA-4C48-96B3-B1CB47715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126743"/>
              </p:ext>
            </p:extLst>
          </p:nvPr>
        </p:nvGraphicFramePr>
        <p:xfrm>
          <a:off x="6095999" y="1276922"/>
          <a:ext cx="5072740" cy="4495811"/>
        </p:xfrm>
        <a:graphic>
          <a:graphicData uri="http://schemas.openxmlformats.org/drawingml/2006/table">
            <a:tbl>
              <a:tblPr/>
              <a:tblGrid>
                <a:gridCol w="853143">
                  <a:extLst>
                    <a:ext uri="{9D8B030D-6E8A-4147-A177-3AD203B41FA5}">
                      <a16:colId xmlns:a16="http://schemas.microsoft.com/office/drawing/2014/main" val="104381823"/>
                    </a:ext>
                  </a:extLst>
                </a:gridCol>
                <a:gridCol w="645621">
                  <a:extLst>
                    <a:ext uri="{9D8B030D-6E8A-4147-A177-3AD203B41FA5}">
                      <a16:colId xmlns:a16="http://schemas.microsoft.com/office/drawing/2014/main" val="1591271154"/>
                    </a:ext>
                  </a:extLst>
                </a:gridCol>
                <a:gridCol w="645621">
                  <a:extLst>
                    <a:ext uri="{9D8B030D-6E8A-4147-A177-3AD203B41FA5}">
                      <a16:colId xmlns:a16="http://schemas.microsoft.com/office/drawing/2014/main" val="2531365346"/>
                    </a:ext>
                  </a:extLst>
                </a:gridCol>
                <a:gridCol w="645621">
                  <a:extLst>
                    <a:ext uri="{9D8B030D-6E8A-4147-A177-3AD203B41FA5}">
                      <a16:colId xmlns:a16="http://schemas.microsoft.com/office/drawing/2014/main" val="2649685995"/>
                    </a:ext>
                  </a:extLst>
                </a:gridCol>
                <a:gridCol w="645621">
                  <a:extLst>
                    <a:ext uri="{9D8B030D-6E8A-4147-A177-3AD203B41FA5}">
                      <a16:colId xmlns:a16="http://schemas.microsoft.com/office/drawing/2014/main" val="3638879423"/>
                    </a:ext>
                  </a:extLst>
                </a:gridCol>
                <a:gridCol w="830085">
                  <a:extLst>
                    <a:ext uri="{9D8B030D-6E8A-4147-A177-3AD203B41FA5}">
                      <a16:colId xmlns:a16="http://schemas.microsoft.com/office/drawing/2014/main" val="1650394524"/>
                    </a:ext>
                  </a:extLst>
                </a:gridCol>
                <a:gridCol w="807028">
                  <a:extLst>
                    <a:ext uri="{9D8B030D-6E8A-4147-A177-3AD203B41FA5}">
                      <a16:colId xmlns:a16="http://schemas.microsoft.com/office/drawing/2014/main" val="995624013"/>
                    </a:ext>
                  </a:extLst>
                </a:gridCol>
              </a:tblGrid>
              <a:tr h="7792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Discipline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2017-18 Success Rate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2018-19 Success Rate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2019-20 Success Rate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Year Average 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diff to College Average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Projected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716262"/>
                  </a:ext>
                </a:extLst>
              </a:tr>
              <a:tr h="1771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-9.2%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13.61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417780"/>
                  </a:ext>
                </a:extLst>
              </a:tr>
              <a:tr h="1771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ESOL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12.88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921099"/>
                  </a:ext>
                </a:extLst>
              </a:tr>
              <a:tr h="1771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GEOG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065062"/>
                  </a:ext>
                </a:extLst>
              </a:tr>
              <a:tr h="1771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-7.0%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784686"/>
                  </a:ext>
                </a:extLst>
              </a:tr>
              <a:tr h="1744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HIST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-3.4%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516073"/>
                  </a:ext>
                </a:extLst>
              </a:tr>
              <a:tr h="1771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HLTED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-1.9%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0.12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949231"/>
                  </a:ext>
                </a:extLst>
              </a:tr>
              <a:tr h="1771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HLTOC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705009"/>
                  </a:ext>
                </a:extLst>
              </a:tr>
              <a:tr h="1771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HUMAN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-3.4%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94915"/>
                  </a:ext>
                </a:extLst>
              </a:tr>
              <a:tr h="1771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KIN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33316"/>
                  </a:ext>
                </a:extLst>
              </a:tr>
              <a:tr h="1771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LIS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220408"/>
                  </a:ext>
                </a:extLst>
              </a:tr>
              <a:tr h="1771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LRNRE  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3.93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977571"/>
                  </a:ext>
                </a:extLst>
              </a:tr>
              <a:tr h="1771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MATH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-9.7%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16.00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827517"/>
                  </a:ext>
                </a:extLst>
              </a:tr>
              <a:tr h="1771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MUSIC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-1.8%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295929"/>
                  </a:ext>
                </a:extLst>
              </a:tr>
              <a:tr h="1771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PHIL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-9.3%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630672"/>
                  </a:ext>
                </a:extLst>
              </a:tr>
              <a:tr h="1771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PHYS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88920"/>
                  </a:ext>
                </a:extLst>
              </a:tr>
              <a:tr h="1771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POSCI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-3.9%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2.25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6542345"/>
                  </a:ext>
                </a:extLst>
              </a:tr>
              <a:tr h="1771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PSYCH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-3.7%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997137"/>
                  </a:ext>
                </a:extLst>
              </a:tr>
              <a:tr h="1771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-1.9%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4.14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070439"/>
                  </a:ext>
                </a:extLst>
              </a:tr>
              <a:tr h="1771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SPAN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-10.2%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1.20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240865"/>
                  </a:ext>
                </a:extLst>
              </a:tr>
              <a:tr h="1771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VIET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17.8%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399900"/>
                  </a:ext>
                </a:extLst>
              </a:tr>
              <a:tr h="1771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171.3</a:t>
                      </a:r>
                    </a:p>
                  </a:txBody>
                  <a:tcPr marL="3704" marR="3704" marT="3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960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93342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2979</Words>
  <Application>Microsoft Office PowerPoint</Application>
  <PresentationFormat>Widescreen</PresentationFormat>
  <Paragraphs>2008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Bookman Old Style</vt:lpstr>
      <vt:lpstr>Calibri</vt:lpstr>
      <vt:lpstr>Century Gothic</vt:lpstr>
      <vt:lpstr>Courier New</vt:lpstr>
      <vt:lpstr>Franklin Gothic Book</vt:lpstr>
      <vt:lpstr>1_RetrospectVTI</vt:lpstr>
      <vt:lpstr>College of Alameda 2021-22 FTEF  Allocation Overview  January 29, 2021 </vt:lpstr>
      <vt:lpstr>PowerPoint Presentation</vt:lpstr>
      <vt:lpstr> Planning scenarios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of Alameda 2021-22 FTEF  Allocation Overview  January 29, 2021 </dc:title>
  <dc:creator>Dominique Benavides</dc:creator>
  <cp:lastModifiedBy>Dominique Benavides</cp:lastModifiedBy>
  <cp:revision>15</cp:revision>
  <dcterms:created xsi:type="dcterms:W3CDTF">2021-01-29T21:19:48Z</dcterms:created>
  <dcterms:modified xsi:type="dcterms:W3CDTF">2021-07-14T20:32:26Z</dcterms:modified>
</cp:coreProperties>
</file>