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7" r:id="rId32"/>
    <p:sldId id="289" r:id="rId33"/>
    <p:sldId id="292" r:id="rId34"/>
    <p:sldId id="293" r:id="rId35"/>
    <p:sldId id="294" r:id="rId36"/>
    <p:sldId id="291" r:id="rId37"/>
    <p:sldId id="290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attending this college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0">
                  <c:v>Complete a certificate program</c:v>
                </c:pt>
                <c:pt idx="1">
                  <c:v>Obtain an associate degree</c:v>
                </c:pt>
                <c:pt idx="2">
                  <c:v>Transfer to a 4-year college or university</c:v>
                </c:pt>
                <c:pt idx="3">
                  <c:v>Obtain/update job-related skills</c:v>
                </c:pt>
                <c:pt idx="4">
                  <c:v>Change careers</c:v>
                </c:pt>
                <c:pt idx="5">
                  <c:v>Self-improvement/personal enjoyment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</c:v>
                </c:pt>
                <c:pt idx="1">
                  <c:v>0.53</c:v>
                </c:pt>
                <c:pt idx="2">
                  <c:v>0.75</c:v>
                </c:pt>
                <c:pt idx="3">
                  <c:v>0.52</c:v>
                </c:pt>
                <c:pt idx="4">
                  <c:v>0.39</c:v>
                </c:pt>
                <c:pt idx="5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2-490B-AC90-A9C6A5C9BB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0">
                  <c:v>Complete a certificate program</c:v>
                </c:pt>
                <c:pt idx="1">
                  <c:v>Obtain an associate degree</c:v>
                </c:pt>
                <c:pt idx="2">
                  <c:v>Transfer to a 4-year college or university</c:v>
                </c:pt>
                <c:pt idx="3">
                  <c:v>Obtain/update job-related skills</c:v>
                </c:pt>
                <c:pt idx="4">
                  <c:v>Change careers</c:v>
                </c:pt>
                <c:pt idx="5">
                  <c:v>Self-improvement/personal enjoyment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A2-490B-AC90-A9C6A5C9BB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9216392"/>
        <c:axId val="279220704"/>
      </c:barChart>
      <c:catAx>
        <c:axId val="279216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220704"/>
        <c:crossesAt val="0"/>
        <c:auto val="1"/>
        <c:lblAlgn val="ctr"/>
        <c:lblOffset val="100"/>
        <c:noMultiLvlLbl val="0"/>
      </c:catAx>
      <c:valAx>
        <c:axId val="27922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21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7232393847965303"/>
          <c:y val="0.93023666533208704"/>
          <c:w val="0.50521132288370496"/>
          <c:h val="6.9763334667912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533400" y="-2286000"/>
          <a:ext cx="0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559A-043A-414D-BC5E-30C8BF5E7CF5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49995-D088-496D-9594-7CA97A5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Goals</a:t>
            </a:r>
            <a:endParaRPr lang="en-US" dirty="0" smtClean="0"/>
          </a:p>
          <a:p>
            <a:r>
              <a:rPr lang="en-US" i="0" dirty="0" smtClean="0"/>
              <a:t>Students</a:t>
            </a:r>
            <a:r>
              <a:rPr lang="en-US" i="0" baseline="0" dirty="0" smtClean="0"/>
              <a:t> were asked to indicate their reasons or goals for attending this college; students could choose more than one reason. 67% are taking classes for self improvement or personal enjoyment, while 39% indicated that they hope to change careers.  52% wanted to obtain or update job-related skills, while 75% plan to transfer to a 4-year institution. 53% aim to complete an associate degree, while 38% plan to complete a certificate program at the college </a:t>
            </a:r>
            <a:r>
              <a:rPr lang="en-US" i="1" dirty="0" smtClean="0"/>
              <a:t>(survey item #26,</a:t>
            </a:r>
            <a:r>
              <a:rPr lang="en-US" i="1" baseline="0" dirty="0" smtClean="0"/>
              <a:t> </a:t>
            </a:r>
            <a:r>
              <a:rPr lang="en-US" i="1" dirty="0" smtClean="0"/>
              <a:t>Standard Reports for [College Name]/All Students/Frequencies).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1055-CB92-40EF-BD09-A2225F1FCA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9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0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3459-0CF5-43C0-AE37-00A8773F775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5C11-1575-49E0-8481-23CCED46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guidedpathways.org/" TargetMode="External"/><Relationship Id="rId2" Type="http://schemas.openxmlformats.org/officeDocument/2006/relationships/hyperlink" Target="http://cccgp.cccco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laddersproject.org/guidedpathways/" TargetMode="External"/><Relationship Id="rId5" Type="http://schemas.openxmlformats.org/officeDocument/2006/relationships/hyperlink" Target="https://rpgroup.org/Areas-of-Impact/Guided-Pathways" TargetMode="External"/><Relationship Id="rId4" Type="http://schemas.openxmlformats.org/officeDocument/2006/relationships/hyperlink" Target="https://www.aacc.nche.edu/programs/aacc-pathways-project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cii-improve.com/wp-content/uploads/2017/06/CbD-Understanding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5664"/>
            <a:ext cx="9144000" cy="2387600"/>
          </a:xfrm>
        </p:spPr>
        <p:txBody>
          <a:bodyPr/>
          <a:lstStyle/>
          <a:p>
            <a:r>
              <a:rPr lang="en-US" dirty="0" smtClean="0"/>
              <a:t>Guided Pathways Planning Steering Group Meeting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5339"/>
            <a:ext cx="9144000" cy="1655762"/>
          </a:xfrm>
        </p:spPr>
        <p:txBody>
          <a:bodyPr/>
          <a:lstStyle/>
          <a:p>
            <a:r>
              <a:rPr lang="en-US" dirty="0" smtClean="0"/>
              <a:t>February 2, 2018</a:t>
            </a:r>
          </a:p>
          <a:p>
            <a:r>
              <a:rPr lang="en-US" dirty="0" smtClean="0"/>
              <a:t>12:00 – 2:00 p.m.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5" y="556886"/>
            <a:ext cx="1477749" cy="19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89" y="365125"/>
            <a:ext cx="864385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75%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of CoA students have “</a:t>
            </a:r>
            <a:r>
              <a:rPr lang="en-US" sz="3600" b="1" dirty="0" smtClean="0">
                <a:latin typeface="+mn-lt"/>
              </a:rPr>
              <a:t>transfer</a:t>
            </a:r>
            <a:r>
              <a:rPr lang="en-US" sz="3600" dirty="0" smtClean="0">
                <a:latin typeface="+mn-lt"/>
              </a:rPr>
              <a:t> to a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4-year college or university” as a goal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9942" y="635635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2017 CCSSE data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585627" y="1900719"/>
          <a:ext cx="7695345" cy="43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439189" y="3554858"/>
            <a:ext cx="8047266" cy="7602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10600" y="2229295"/>
            <a:ext cx="3595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+mn-lt"/>
              </a:rPr>
              <a:t>but only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2%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of non-first-time students </a:t>
            </a:r>
            <a:r>
              <a:rPr lang="en-US" sz="3200" b="1" i="1" dirty="0" smtClean="0">
                <a:latin typeface="+mn-lt"/>
              </a:rPr>
              <a:t>actually transfer</a:t>
            </a:r>
            <a:r>
              <a:rPr lang="en-US" sz="3200" dirty="0" smtClean="0">
                <a:latin typeface="+mn-lt"/>
              </a:rPr>
              <a:t> to a 4-year college or university in a typical year (250)</a:t>
            </a:r>
            <a:endParaRPr lang="en-US" sz="3200" dirty="0">
              <a:latin typeface="+mn-lt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7566490" y="1257496"/>
            <a:ext cx="1044110" cy="543835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975" y="850667"/>
            <a:ext cx="175477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665</a:t>
            </a:r>
          </a:p>
          <a:p>
            <a:pPr algn="ctr"/>
            <a:r>
              <a:rPr lang="en-US" dirty="0" smtClean="0"/>
              <a:t>First Time </a:t>
            </a:r>
          </a:p>
          <a:p>
            <a:pPr algn="ctr"/>
            <a:r>
              <a:rPr lang="en-US" dirty="0" smtClean="0"/>
              <a:t>College Students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5432" y="1911927"/>
            <a:ext cx="1041862" cy="382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971428" y="3569443"/>
            <a:ext cx="1041862" cy="2177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6285275" y="4758177"/>
            <a:ext cx="1041862" cy="99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8773142" y="5649880"/>
            <a:ext cx="1041862" cy="8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614633" y="2357519"/>
            <a:ext cx="16739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52%</a:t>
            </a:r>
          </a:p>
          <a:p>
            <a:pPr algn="ctr"/>
            <a:r>
              <a:rPr lang="en-US" dirty="0" smtClean="0"/>
              <a:t>Do not persist from Fall to Spring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7425" y="3557848"/>
            <a:ext cx="15725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22%</a:t>
            </a:r>
          </a:p>
          <a:p>
            <a:pPr algn="ctr"/>
            <a:r>
              <a:rPr lang="en-US" dirty="0" smtClean="0"/>
              <a:t>Successfully complete 15+ units in Year 1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92206" y="4198001"/>
            <a:ext cx="140373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dirty="0" smtClean="0"/>
              <a:t>%</a:t>
            </a:r>
          </a:p>
          <a:p>
            <a:pPr algn="ctr"/>
            <a:r>
              <a:rPr lang="en-US" dirty="0" smtClean="0"/>
              <a:t>Successfully complete 30+ units in Year 1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05047" y="6488668"/>
            <a:ext cx="6882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2015-16 first-time students.  Source:  State Chancellor’s Office KPI data for Guided Pathways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85702" y="365027"/>
            <a:ext cx="9755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First-time</a:t>
            </a:r>
            <a:r>
              <a:rPr lang="en-US" sz="2000" b="1" dirty="0" smtClean="0"/>
              <a:t> students….need to earn 60 units in 2 years to complete an AA/AS “on time”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28590" y="948267"/>
            <a:ext cx="18328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 years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7561402" y="1302210"/>
            <a:ext cx="23211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3469178" y="1302210"/>
            <a:ext cx="22594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0019-AFC7-43CD-BF0F-93D76B714C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8975" y="850667"/>
            <a:ext cx="175477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665</a:t>
            </a:r>
          </a:p>
          <a:p>
            <a:pPr algn="ctr"/>
            <a:r>
              <a:rPr lang="en-US" dirty="0" smtClean="0"/>
              <a:t>First Time </a:t>
            </a:r>
          </a:p>
          <a:p>
            <a:pPr algn="ctr"/>
            <a:r>
              <a:rPr lang="en-US" dirty="0" smtClean="0"/>
              <a:t>College Students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45432" y="1911927"/>
            <a:ext cx="1041862" cy="382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4562454" y="4433351"/>
            <a:ext cx="1041862" cy="130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3387588" y="4089862"/>
            <a:ext cx="1041862" cy="164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7282721" y="5286161"/>
            <a:ext cx="1041862" cy="44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6107855" y="5203765"/>
            <a:ext cx="1041862" cy="53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8840737" y="5530734"/>
            <a:ext cx="1041862" cy="20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TextBox 19"/>
          <p:cNvSpPr txBox="1"/>
          <p:nvPr/>
        </p:nvSpPr>
        <p:spPr>
          <a:xfrm>
            <a:off x="3202808" y="2864973"/>
            <a:ext cx="147829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39%</a:t>
            </a:r>
          </a:p>
          <a:p>
            <a:pPr algn="ctr"/>
            <a:r>
              <a:rPr lang="en-US" dirty="0" smtClean="0"/>
              <a:t>Placed into </a:t>
            </a:r>
          </a:p>
          <a:p>
            <a:pPr algn="ctr"/>
            <a:r>
              <a:rPr lang="en-US" dirty="0" smtClean="0"/>
              <a:t>transfer-level </a:t>
            </a:r>
          </a:p>
          <a:p>
            <a:pPr algn="ctr"/>
            <a:r>
              <a:rPr lang="en-US" b="1" dirty="0" smtClean="0"/>
              <a:t>English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91685" y="3212475"/>
            <a:ext cx="147829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32%</a:t>
            </a:r>
          </a:p>
          <a:p>
            <a:pPr algn="ctr"/>
            <a:r>
              <a:rPr lang="en-US" dirty="0" smtClean="0"/>
              <a:t>Placed into </a:t>
            </a:r>
          </a:p>
          <a:p>
            <a:pPr algn="ctr"/>
            <a:r>
              <a:rPr lang="en-US" dirty="0" smtClean="0"/>
              <a:t>transfer-level </a:t>
            </a:r>
          </a:p>
          <a:p>
            <a:pPr algn="ctr"/>
            <a:r>
              <a:rPr lang="en-US" b="1" dirty="0" smtClean="0"/>
              <a:t>Math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16935" y="4020331"/>
            <a:ext cx="147829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13%</a:t>
            </a:r>
          </a:p>
          <a:p>
            <a:pPr algn="ctr"/>
            <a:r>
              <a:rPr lang="en-US" dirty="0" smtClean="0"/>
              <a:t>Complete</a:t>
            </a:r>
          </a:p>
          <a:p>
            <a:pPr algn="ctr"/>
            <a:r>
              <a:rPr lang="en-US" dirty="0" smtClean="0"/>
              <a:t>transfer-level </a:t>
            </a:r>
          </a:p>
          <a:p>
            <a:pPr algn="ctr"/>
            <a:r>
              <a:rPr lang="en-US" b="1" dirty="0" smtClean="0"/>
              <a:t>English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91801" y="4170152"/>
            <a:ext cx="1478290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12%</a:t>
            </a:r>
          </a:p>
          <a:p>
            <a:pPr algn="ctr"/>
            <a:r>
              <a:rPr lang="en-US" dirty="0" smtClean="0"/>
              <a:t>Complete</a:t>
            </a:r>
          </a:p>
          <a:p>
            <a:pPr algn="ctr"/>
            <a:r>
              <a:rPr lang="en-US" dirty="0" smtClean="0"/>
              <a:t>transfer-level </a:t>
            </a:r>
          </a:p>
          <a:p>
            <a:pPr algn="ctr"/>
            <a:r>
              <a:rPr lang="en-US" b="1" dirty="0" smtClean="0"/>
              <a:t>Math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36744" y="4369943"/>
            <a:ext cx="169418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6%</a:t>
            </a:r>
          </a:p>
          <a:p>
            <a:pPr algn="ctr"/>
            <a:r>
              <a:rPr lang="en-US" dirty="0" smtClean="0"/>
              <a:t>Complete</a:t>
            </a:r>
          </a:p>
          <a:p>
            <a:pPr algn="ctr"/>
            <a:r>
              <a:rPr lang="en-US" dirty="0" smtClean="0"/>
              <a:t>transfer-level </a:t>
            </a:r>
          </a:p>
          <a:p>
            <a:pPr algn="ctr"/>
            <a:r>
              <a:rPr lang="en-US" b="1" dirty="0" smtClean="0"/>
              <a:t>English &amp; Math</a:t>
            </a:r>
            <a:r>
              <a:rPr lang="en-US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5047" y="6488668"/>
            <a:ext cx="598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2015-16 first-time students.  Source:  State Chancellor’s Office KPI; PCCD BI Tool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285702" y="365027"/>
            <a:ext cx="1043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First-time</a:t>
            </a:r>
            <a:r>
              <a:rPr lang="en-US" sz="2000" b="1" dirty="0" smtClean="0"/>
              <a:t> students….have difficulty placing into and successfully completing English &amp; Math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728590" y="948267"/>
            <a:ext cx="18328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 year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7561402" y="1302210"/>
            <a:ext cx="232119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3469178" y="1302210"/>
            <a:ext cx="22594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0019-AFC7-43CD-BF0F-93D76B714C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7153" y="990695"/>
            <a:ext cx="794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CoA, students are asked to choose from 69 different degree and certificate programs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61" y="4233"/>
            <a:ext cx="226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8" y="-1805"/>
            <a:ext cx="2271337" cy="6887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8524" y="2233962"/>
            <a:ext cx="807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 CoA’s active Academic Plans, 409 students (6%) have chosen a degree program that is currently not possible to achieve at CoA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87975" y="990695"/>
            <a:ext cx="794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CoA, students are asked to choose from 69 different degree and certificate programs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7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8524" y="2233962"/>
            <a:ext cx="807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Of CoA’s active Academic Plans, 409 students (6%) have chosen a degree program that is currently not possible to achieve at CoA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08523" y="3558975"/>
            <a:ext cx="8070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example, 50% of CIS courses are not being offered, making it impossible to earn an AA degree in CIS despite it being the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most sought after degree program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62" y="-29104"/>
            <a:ext cx="2271337" cy="6887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7975" y="990695"/>
            <a:ext cx="794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CoA, students are asked to choose from 69 different degree and certificate programs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6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the problem?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90688"/>
            <a:ext cx="108108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0226" y="3034980"/>
            <a:ext cx="1607344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Create clear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curricular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pathways to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employment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further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0509" y="3034980"/>
            <a:ext cx="1500187" cy="139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choose and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enter their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6476" y="3074581"/>
            <a:ext cx="1821655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stay on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their path.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07724" y="3046195"/>
            <a:ext cx="1982389" cy="165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Ensure that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learning is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happening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intentional</a:t>
            </a:r>
          </a:p>
          <a:p>
            <a:r>
              <a:rPr lang="en-US" sz="1687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outcomes.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809039" y="1542033"/>
            <a:ext cx="0" cy="31159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05742" y="1488201"/>
            <a:ext cx="0" cy="31159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148867" y="1488201"/>
            <a:ext cx="0" cy="311598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732" y="138415"/>
            <a:ext cx="10515600" cy="1325563"/>
          </a:xfrm>
        </p:spPr>
        <p:txBody>
          <a:bodyPr/>
          <a:lstStyle/>
          <a:p>
            <a:r>
              <a:rPr lang="en-US" dirty="0" smtClean="0"/>
              <a:t>Four pillars of Guided Pathways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90" y="4632544"/>
            <a:ext cx="8600581" cy="2428304"/>
          </a:xfrm>
          <a:prstGeom prst="rect">
            <a:avLst/>
          </a:prstGeom>
        </p:spPr>
      </p:pic>
      <p:sp>
        <p:nvSpPr>
          <p:cNvPr id="15" name="object 2"/>
          <p:cNvSpPr/>
          <p:nvPr/>
        </p:nvSpPr>
        <p:spPr>
          <a:xfrm>
            <a:off x="1864689" y="1620394"/>
            <a:ext cx="1544990" cy="1237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4007813" y="1671097"/>
            <a:ext cx="1875234" cy="1237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/>
          <p:cNvSpPr/>
          <p:nvPr/>
        </p:nvSpPr>
        <p:spPr>
          <a:xfrm>
            <a:off x="6217223" y="1641431"/>
            <a:ext cx="1768078" cy="1216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8379881" y="1596300"/>
            <a:ext cx="1565503" cy="1306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95902" y="2402255"/>
            <a:ext cx="5448002" cy="379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263" y="1866638"/>
            <a:ext cx="51987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BEFORE</a:t>
            </a:r>
            <a:r>
              <a:rPr sz="2400" spc="-5" dirty="0">
                <a:latin typeface="Calibri"/>
                <a:cs typeface="Calibri"/>
              </a:rPr>
              <a:t>:  150+ Degrees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Cer</a:t>
            </a:r>
            <a:r>
              <a:rPr lang="en-US" sz="2400" dirty="0" smtClean="0">
                <a:latin typeface="Calibri"/>
                <a:cs typeface="Calibri"/>
              </a:rPr>
              <a:t>ti</a:t>
            </a:r>
            <a:r>
              <a:rPr sz="2400" dirty="0" smtClean="0">
                <a:latin typeface="Calibri"/>
                <a:cs typeface="Calibri"/>
              </a:rPr>
              <a:t>ﬁcates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30278" y="2248794"/>
            <a:ext cx="4404167" cy="4306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79888" y="1693514"/>
            <a:ext cx="7148195" cy="555280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R="5080" algn="r">
              <a:spcBef>
                <a:spcPts val="1105"/>
              </a:spcBef>
            </a:pPr>
            <a:r>
              <a:rPr sz="2400" b="1" dirty="0" smtClean="0">
                <a:latin typeface="Calibri"/>
                <a:cs typeface="Calibri"/>
              </a:rPr>
              <a:t>AFTER</a:t>
            </a:r>
            <a:r>
              <a:rPr sz="2400" b="1" dirty="0">
                <a:latin typeface="Calibri"/>
                <a:cs typeface="Calibri"/>
              </a:rPr>
              <a:t>:  </a:t>
            </a:r>
            <a:r>
              <a:rPr sz="2400" dirty="0">
                <a:latin typeface="Calibri"/>
                <a:cs typeface="Calibri"/>
              </a:rPr>
              <a:t>9 </a:t>
            </a:r>
            <a:r>
              <a:rPr sz="2400" spc="-5" dirty="0">
                <a:latin typeface="Calibri"/>
                <a:cs typeface="Calibri"/>
              </a:rPr>
              <a:t>Interest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02705" y="4128242"/>
            <a:ext cx="637540" cy="300355"/>
          </a:xfrm>
          <a:custGeom>
            <a:avLst/>
            <a:gdLst/>
            <a:ahLst/>
            <a:cxnLst/>
            <a:rect l="l" t="t" r="r" b="b"/>
            <a:pathLst>
              <a:path w="637540" h="300354">
                <a:moveTo>
                  <a:pt x="0" y="0"/>
                </a:moveTo>
                <a:lnTo>
                  <a:pt x="637129" y="0"/>
                </a:lnTo>
                <a:lnTo>
                  <a:pt x="637129" y="300081"/>
                </a:lnTo>
                <a:lnTo>
                  <a:pt x="0" y="3000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880172" y="4955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Clarify the Path</a:t>
            </a:r>
            <a:r>
              <a:rPr lang="en-US" dirty="0" smtClean="0"/>
              <a:t> – interest areas v. a specific major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13" name="object 2"/>
          <p:cNvSpPr/>
          <p:nvPr/>
        </p:nvSpPr>
        <p:spPr>
          <a:xfrm>
            <a:off x="335180" y="87316"/>
            <a:ext cx="1436744" cy="1258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54808" y="1685306"/>
            <a:ext cx="4216771" cy="5213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0126" y="1407341"/>
            <a:ext cx="4216770" cy="257763"/>
          </a:xfrm>
          <a:prstGeom prst="rect">
            <a:avLst/>
          </a:prstGeom>
          <a:solidFill>
            <a:srgbClr val="FFFDA9"/>
          </a:solidFill>
          <a:ln w="12699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7790" algn="ctr">
              <a:spcBef>
                <a:spcPts val="90"/>
              </a:spcBef>
            </a:pPr>
            <a:r>
              <a:rPr sz="1600" dirty="0">
                <a:latin typeface="Arial"/>
                <a:cs typeface="Arial"/>
              </a:rPr>
              <a:t>Select 10 courses </a:t>
            </a:r>
            <a:r>
              <a:rPr sz="1600" spc="-5" dirty="0">
                <a:latin typeface="Arial"/>
                <a:cs typeface="Arial"/>
              </a:rPr>
              <a:t>from this </a:t>
            </a:r>
            <a:r>
              <a:rPr sz="1600" dirty="0">
                <a:latin typeface="Arial"/>
                <a:cs typeface="Arial"/>
              </a:rPr>
              <a:t>list of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543</a:t>
            </a:r>
          </a:p>
        </p:txBody>
      </p:sp>
      <p:graphicFrame>
        <p:nvGraphicFramePr>
          <p:cNvPr id="7" name="object 6"/>
          <p:cNvGraphicFramePr>
            <a:graphicFrameLocks noGrp="1"/>
          </p:cNvGraphicFramePr>
          <p:nvPr>
            <p:extLst/>
          </p:nvPr>
        </p:nvGraphicFramePr>
        <p:xfrm>
          <a:off x="5216272" y="1551744"/>
          <a:ext cx="6794217" cy="4694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361"/>
                <a:gridCol w="347539"/>
                <a:gridCol w="3322747"/>
                <a:gridCol w="433570"/>
              </a:tblGrid>
              <a:tr h="235337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" dirty="0">
                          <a:latin typeface="Calibri"/>
                          <a:cs typeface="Calibri"/>
                        </a:rPr>
                        <a:t>Award name: Anthropology</a:t>
                      </a:r>
                      <a:r>
                        <a:rPr sz="1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AA-T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D3D3D3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3D3D3"/>
                      </a:solidFill>
                      <a:prstDash val="solid"/>
                    </a:lnL>
                    <a:lnR w="3175">
                      <a:solidFill>
                        <a:srgbClr val="D3D3D3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03">
                <a:tc>
                  <a:txBody>
                    <a:bodyPr/>
                    <a:lstStyle/>
                    <a:p>
                      <a:pPr marL="13335">
                        <a:lnSpc>
                          <a:spcPts val="815"/>
                        </a:lnSpc>
                        <a:spcBef>
                          <a:spcPts val="35"/>
                        </a:spcBef>
                      </a:pPr>
                      <a:r>
                        <a:rPr sz="10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05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  <a:tr h="156892">
                <a:tc>
                  <a:txBody>
                    <a:bodyPr/>
                    <a:lstStyle/>
                    <a:p>
                      <a:pPr marL="10160">
                        <a:lnSpc>
                          <a:spcPts val="72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Fall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Semester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5"/>
                        </a:lnSpc>
                        <a:spcBef>
                          <a:spcPts val="35"/>
                        </a:spcBef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72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Spring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Semester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720"/>
                        </a:lnSpc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10160">
                        <a:lnSpc>
                          <a:spcPts val="66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REQUIREMENTS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6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REQUIREMENTS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260">
                <a:tc>
                  <a:txBody>
                    <a:bodyPr/>
                    <a:lstStyle/>
                    <a:p>
                      <a:pPr marL="8255">
                        <a:lnSpc>
                          <a:spcPts val="66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NTH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 marL="10160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ELECTIVES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ELECTIVES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 marL="10160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GENERAL EDUCATION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(for degree or transfer)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GENERAL EDUCATION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(for degree or transfer)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202">
                <a:tc>
                  <a:txBody>
                    <a:bodyPr/>
                    <a:lstStyle/>
                    <a:p>
                      <a:pPr marL="8255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ENGL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ENGL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1B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PHIL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202">
                <a:tc>
                  <a:txBody>
                    <a:bodyPr/>
                    <a:lstStyle/>
                    <a:p>
                      <a:pPr marL="8255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SOC 15 or MATH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3-4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HIST 18A,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18B, 25, or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Transferable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Elective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1-2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Transferable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Elective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6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Semester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645"/>
                        </a:lnSpc>
                        <a:spcBef>
                          <a:spcPts val="10"/>
                        </a:spcBef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Semester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645"/>
                        </a:lnSpc>
                        <a:spcBef>
                          <a:spcPts val="10"/>
                        </a:spcBef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03">
                <a:tc>
                  <a:txBody>
                    <a:bodyPr/>
                    <a:lstStyle/>
                    <a:p>
                      <a:pPr marL="13335">
                        <a:lnSpc>
                          <a:spcPts val="819"/>
                        </a:lnSpc>
                        <a:spcBef>
                          <a:spcPts val="30"/>
                        </a:spcBef>
                      </a:pPr>
                      <a:r>
                        <a:rPr sz="105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05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10160">
                        <a:lnSpc>
                          <a:spcPts val="69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Fall</a:t>
                      </a:r>
                      <a:r>
                        <a:rPr sz="105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Semester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690"/>
                        </a:lnSpc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69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Spring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Semester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690"/>
                        </a:lnSpc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 marL="10160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REQUIREMENTS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80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>
                          <a:latin typeface="Calibri"/>
                          <a:cs typeface="Calibri"/>
                        </a:rPr>
                        <a:t>REQUIREMENTS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 marL="8255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60"/>
                        </a:lnSpc>
                        <a:spcBef>
                          <a:spcPts val="2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10160">
                        <a:lnSpc>
                          <a:spcPts val="66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ELECTIVES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6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05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ELECTIVES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50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ANTH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5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10160">
                        <a:lnSpc>
                          <a:spcPts val="65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GENERAL EDUCATION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(for degree or transfer)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55"/>
                        </a:lnSpc>
                      </a:pPr>
                      <a:r>
                        <a:rPr sz="1050" b="1" spc="0" dirty="0">
                          <a:latin typeface="Calibri"/>
                          <a:cs typeface="Calibri"/>
                        </a:rPr>
                        <a:t>GENERAL EDUCATION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(for degree or transfer)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5" dirty="0">
                          <a:latin typeface="Calibri"/>
                          <a:cs typeface="Calibri"/>
                        </a:rPr>
                        <a:t>COMM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3 or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COMM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SSCI 50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ARHI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132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ARHI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140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ARHI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150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ARHI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155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PSYC 130 or HDEV 1 or NUTF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SSCI 25 or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LGBT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2 or 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WMST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GEOG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ESCI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ESCI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spc="0" dirty="0">
                          <a:latin typeface="Calibri"/>
                          <a:cs typeface="Calibri"/>
                        </a:rPr>
                        <a:t>POLS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645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5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Transferable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Elective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4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 marL="8255">
                        <a:lnSpc>
                          <a:spcPts val="65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Semester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640"/>
                        </a:lnSpc>
                        <a:spcBef>
                          <a:spcPts val="10"/>
                        </a:spcBef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65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Total Semester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Units: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650"/>
                        </a:lnSpc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3D3D3"/>
                      </a:solidFill>
                      <a:prstDash val="solid"/>
                    </a:lnL>
                    <a:lnR w="317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3D3D3"/>
                      </a:solidFill>
                      <a:prstDash val="solid"/>
                    </a:lnL>
                    <a:lnR w="317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</a:pPr>
                      <a:r>
                        <a:rPr sz="1000" b="1" spc="0" dirty="0">
                          <a:latin typeface="Calibri"/>
                          <a:cs typeface="Calibri"/>
                        </a:rPr>
                        <a:t>60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1991553" y="446828"/>
            <a:ext cx="11044718" cy="1325563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Clarify the Path</a:t>
            </a:r>
            <a:r>
              <a:rPr lang="en-US" sz="4000" dirty="0" smtClean="0"/>
              <a:t> – create simpler academic maps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endParaRPr lang="en-US" sz="4000" dirty="0"/>
          </a:p>
        </p:txBody>
      </p:sp>
      <p:sp>
        <p:nvSpPr>
          <p:cNvPr id="10" name="object 2"/>
          <p:cNvSpPr/>
          <p:nvPr/>
        </p:nvSpPr>
        <p:spPr>
          <a:xfrm>
            <a:off x="335180" y="87316"/>
            <a:ext cx="1436744" cy="1258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10565"/>
              </p:ext>
            </p:extLst>
          </p:nvPr>
        </p:nvGraphicFramePr>
        <p:xfrm>
          <a:off x="1150705" y="318499"/>
          <a:ext cx="9780998" cy="7121912"/>
        </p:xfrm>
        <a:graphic>
          <a:graphicData uri="http://schemas.openxmlformats.org/drawingml/2006/table">
            <a:tbl>
              <a:tblPr/>
              <a:tblGrid>
                <a:gridCol w="2476072"/>
                <a:gridCol w="7304926"/>
              </a:tblGrid>
              <a:tr h="5213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 anchor="ctr">
                    <a:lnL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Agenda Items</a:t>
                      </a:r>
                      <a:r>
                        <a:rPr lang="en-US" sz="18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>
                        <a:effectLst/>
                      </a:endParaRPr>
                    </a:p>
                  </a:txBody>
                  <a:tcPr marL="74435" marR="74435" marT="37217" marB="37217" anchor="ctr">
                    <a:lnL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030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12:00 p.m.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FD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</a:rPr>
                        <a:t>Bring your own lunch! 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5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12:00 – 12:15 p.m.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</a:rPr>
                        <a:t>Introductions and Warm Up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Introduction of planning group members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Warm up </a:t>
                      </a:r>
                    </a:p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12:15 – 1:00 p.m.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</a:rPr>
                        <a:t>Guided Pathways – What Is It?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Chancellor’s Framework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What others have focused on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Resources </a:t>
                      </a:r>
                    </a:p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90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1:00 – 1:35 p.m.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</a:rPr>
                        <a:t>What’s in a Plan?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What does our final plan need to look like?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How will we get there?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Roles and responsibilities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Timeline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March 1-2 Guided Pathways Workshop in Oakland </a:t>
                      </a:r>
                    </a:p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12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1:35 – 2:00 p.m. </a:t>
                      </a:r>
                      <a:endParaRPr lang="en-US" sz="18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en-US" sz="18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en-US" sz="18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effectLst/>
                          <a:latin typeface="Calibri" panose="020F0502020204030204" pitchFamily="34" charset="0"/>
                        </a:rPr>
                        <a:t>Communications</a:t>
                      </a: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effectLst/>
                          <a:latin typeface="Calibri" panose="020F0502020204030204" pitchFamily="34" charset="0"/>
                        </a:rPr>
                        <a:t>How will the group communicate with the larger COA community?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74435" marR="74435" marT="37217" marB="37217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01487" y="1396538"/>
            <a:ext cx="120534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32980" y="327310"/>
            <a:ext cx="10515600" cy="1325563"/>
          </a:xfrm>
        </p:spPr>
        <p:txBody>
          <a:bodyPr/>
          <a:lstStyle/>
          <a:p>
            <a:r>
              <a:rPr lang="en-US" u="sng" dirty="0" smtClean="0"/>
              <a:t>Clarify the Path</a:t>
            </a:r>
            <a:endParaRPr lang="en-US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86957" y="2036617"/>
            <a:ext cx="6964548" cy="4351338"/>
          </a:xfrm>
        </p:spPr>
        <p:txBody>
          <a:bodyPr/>
          <a:lstStyle/>
          <a:p>
            <a:r>
              <a:rPr lang="en-US" dirty="0" smtClean="0"/>
              <a:t>Provide a class schedule that aligns with students’ needs (education plan data)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b="1" dirty="0" smtClean="0"/>
              <a:t>Block schedule allows a.m. and p.m. degree options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b="1" dirty="0" smtClean="0"/>
              <a:t>Block schedule increases efficiency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2" name="object 7"/>
          <p:cNvSpPr/>
          <p:nvPr/>
        </p:nvSpPr>
        <p:spPr>
          <a:xfrm>
            <a:off x="319390" y="242989"/>
            <a:ext cx="1875234" cy="1237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450" y="242989"/>
            <a:ext cx="4364550" cy="6574934"/>
          </a:xfrm>
          <a:prstGeom prst="rect">
            <a:avLst/>
          </a:prstGeom>
        </p:spPr>
      </p:pic>
      <p:sp>
        <p:nvSpPr>
          <p:cNvPr id="17" name="object 5"/>
          <p:cNvSpPr/>
          <p:nvPr/>
        </p:nvSpPr>
        <p:spPr>
          <a:xfrm>
            <a:off x="1095484" y="4623371"/>
            <a:ext cx="6014233" cy="103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4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01487" y="1396538"/>
            <a:ext cx="120534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3536" y="932005"/>
            <a:ext cx="2415439" cy="3557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94624" y="327310"/>
            <a:ext cx="10515600" cy="1325563"/>
          </a:xfrm>
        </p:spPr>
        <p:txBody>
          <a:bodyPr/>
          <a:lstStyle/>
          <a:p>
            <a:r>
              <a:rPr lang="en-US" dirty="0" smtClean="0"/>
              <a:t>Get students on the path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41070" y="1737194"/>
            <a:ext cx="8325336" cy="4351338"/>
          </a:xfrm>
        </p:spPr>
        <p:txBody>
          <a:bodyPr/>
          <a:lstStyle/>
          <a:p>
            <a:r>
              <a:rPr lang="en-US" dirty="0" smtClean="0"/>
              <a:t>Launch first-year experience cohorts aligned with college promise initiatives</a:t>
            </a:r>
          </a:p>
          <a:p>
            <a:r>
              <a:rPr lang="en-US" dirty="0" smtClean="0"/>
              <a:t>Design survey courses as program “samplers”?</a:t>
            </a:r>
          </a:p>
          <a:p>
            <a:r>
              <a:rPr lang="en-US" dirty="0" smtClean="0"/>
              <a:t>Create non-credit to credit “on-ramps”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2" name="object 7"/>
          <p:cNvSpPr/>
          <p:nvPr/>
        </p:nvSpPr>
        <p:spPr>
          <a:xfrm>
            <a:off x="319390" y="242989"/>
            <a:ext cx="1875234" cy="1237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1095484" y="4623371"/>
            <a:ext cx="6014233" cy="1035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1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624" y="1545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Making informed choices with career in mind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and Career Readiness classes at scale</a:t>
            </a:r>
          </a:p>
          <a:p>
            <a:pPr lvl="1"/>
            <a:r>
              <a:rPr lang="en-US" dirty="0" smtClean="0"/>
              <a:t>At High </a:t>
            </a:r>
            <a:r>
              <a:rPr lang="en-US" dirty="0"/>
              <a:t>S</a:t>
            </a:r>
            <a:r>
              <a:rPr lang="en-US" dirty="0" smtClean="0"/>
              <a:t>chools (dual enrollment)</a:t>
            </a:r>
          </a:p>
          <a:p>
            <a:pPr lvl="1"/>
            <a:r>
              <a:rPr lang="en-US" dirty="0" smtClean="0"/>
              <a:t>At Adult Schools and community-based organizations</a:t>
            </a:r>
          </a:p>
          <a:p>
            <a:r>
              <a:rPr lang="en-US" dirty="0" smtClean="0"/>
              <a:t>Work Experience classes at scale</a:t>
            </a:r>
          </a:p>
          <a:p>
            <a:pPr lvl="1"/>
            <a:r>
              <a:rPr lang="en-US" dirty="0" smtClean="0"/>
              <a:t>Student explore careers while earning transferrable credits</a:t>
            </a:r>
          </a:p>
          <a:p>
            <a:r>
              <a:rPr lang="en-US" dirty="0" smtClean="0"/>
              <a:t>Partnerships with the One Stop Career Center and employers</a:t>
            </a:r>
          </a:p>
          <a:p>
            <a:pPr lvl="1"/>
            <a:r>
              <a:rPr lang="en-US" dirty="0" smtClean="0"/>
              <a:t>Leverage resources to help students make more informed choices</a:t>
            </a:r>
          </a:p>
          <a:p>
            <a:pPr lvl="1"/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319390" y="242989"/>
            <a:ext cx="1875234" cy="123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660" y="1366463"/>
            <a:ext cx="2239329" cy="24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624" y="242989"/>
            <a:ext cx="853183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Minimize the time required to get “college ready”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812694" cy="4351338"/>
          </a:xfrm>
        </p:spPr>
        <p:txBody>
          <a:bodyPr/>
          <a:lstStyle/>
          <a:p>
            <a:r>
              <a:rPr lang="en-US" dirty="0" smtClean="0"/>
              <a:t>Create and scale “just-in-time” remedial, co-requisite courses in English and math for students who are not college ready</a:t>
            </a:r>
          </a:p>
          <a:p>
            <a:r>
              <a:rPr lang="en-US" dirty="0" smtClean="0"/>
              <a:t>Offer some remedial English and math classes as non-credit (free, repeatable)</a:t>
            </a:r>
          </a:p>
          <a:p>
            <a:r>
              <a:rPr lang="en-US" dirty="0" smtClean="0"/>
              <a:t>Use high </a:t>
            </a:r>
            <a:r>
              <a:rPr lang="en-US" dirty="0"/>
              <a:t>s</a:t>
            </a:r>
            <a:r>
              <a:rPr lang="en-US" dirty="0" smtClean="0"/>
              <a:t>chool transcript data to improve placement accuracy</a:t>
            </a:r>
          </a:p>
          <a:p>
            <a:r>
              <a:rPr lang="en-US" dirty="0" smtClean="0"/>
              <a:t>Inform students of choices to enable “self-report” and “self-placement”</a:t>
            </a:r>
            <a:endParaRPr lang="en-US" dirty="0"/>
          </a:p>
          <a:p>
            <a:r>
              <a:rPr lang="en-US" dirty="0" smtClean="0"/>
              <a:t>Work with Adult Schools to help assess and place immigrants</a:t>
            </a:r>
            <a:endParaRPr lang="en-US" dirty="0"/>
          </a:p>
        </p:txBody>
      </p:sp>
      <p:sp>
        <p:nvSpPr>
          <p:cNvPr id="3" name="object 7"/>
          <p:cNvSpPr/>
          <p:nvPr/>
        </p:nvSpPr>
        <p:spPr>
          <a:xfrm>
            <a:off x="319390" y="242989"/>
            <a:ext cx="1875234" cy="123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44" y="270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Transfer-Level </a:t>
            </a:r>
            <a:r>
              <a:rPr lang="en-US" sz="4000" dirty="0">
                <a:solidFill>
                  <a:srgbClr val="000000"/>
                </a:solidFill>
              </a:rPr>
              <a:t>Math Completion by Placement Test Results</a:t>
            </a:r>
          </a:p>
        </p:txBody>
      </p:sp>
      <p:pic>
        <p:nvPicPr>
          <p:cNvPr id="6" name="Content Placeholder 5" descr="Screen Shot 2017-09-28 at 2.36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90" r="-26890"/>
          <a:stretch>
            <a:fillRect/>
          </a:stretch>
        </p:blipFill>
        <p:spPr>
          <a:xfrm>
            <a:off x="385990" y="1581150"/>
            <a:ext cx="8258175" cy="4541678"/>
          </a:xfrm>
        </p:spPr>
      </p:pic>
      <p:pic>
        <p:nvPicPr>
          <p:cNvPr id="8" name="Picture 7" descr="Screen Shot 2017-09-28 at 2.3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349500"/>
            <a:ext cx="3441700" cy="184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65572" y="4526258"/>
            <a:ext cx="2358572" cy="1596571"/>
            <a:chOff x="6041572" y="4526257"/>
            <a:chExt cx="2358572" cy="1596571"/>
          </a:xfrm>
        </p:grpSpPr>
        <p:sp>
          <p:nvSpPr>
            <p:cNvPr id="5" name="Oval Callout 4"/>
            <p:cNvSpPr/>
            <p:nvPr/>
          </p:nvSpPr>
          <p:spPr>
            <a:xfrm>
              <a:off x="6041572" y="4526257"/>
              <a:ext cx="2358572" cy="1596571"/>
            </a:xfrm>
            <a:prstGeom prst="wedgeEllipseCallout">
              <a:avLst>
                <a:gd name="adj1" fmla="val -43467"/>
                <a:gd name="adj2" fmla="val -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13286" y="4862286"/>
              <a:ext cx="1669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14X higher for lowest-placed group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058345" y="2989779"/>
            <a:ext cx="1089061" cy="34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cceleratio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9" y="263040"/>
            <a:ext cx="1150095" cy="11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624" y="242989"/>
            <a:ext cx="5459858" cy="1325563"/>
          </a:xfrm>
        </p:spPr>
        <p:txBody>
          <a:bodyPr/>
          <a:lstStyle/>
          <a:p>
            <a:r>
              <a:rPr lang="en-US" dirty="0" smtClean="0"/>
              <a:t>AB 705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may not require students to enroll in remedial English or math courses that lengthen their time to complete a degree unless they are “highly unlikely” to succeed in transfer level courses</a:t>
            </a:r>
          </a:p>
          <a:p>
            <a:r>
              <a:rPr lang="en-US" dirty="0" smtClean="0"/>
              <a:t>We must “maximize the probability” that a student will completed the required college-level coursework in English and math within a one-year timeframe.</a:t>
            </a:r>
          </a:p>
          <a:p>
            <a:r>
              <a:rPr lang="en-US" dirty="0" smtClean="0"/>
              <a:t>We must “minimize the impact” on student financial aid by exploring embedded support and low or noncredit support options</a:t>
            </a:r>
            <a:endParaRPr lang="en-US" dirty="0"/>
          </a:p>
        </p:txBody>
      </p:sp>
      <p:sp>
        <p:nvSpPr>
          <p:cNvPr id="4" name="object 7"/>
          <p:cNvSpPr/>
          <p:nvPr/>
        </p:nvSpPr>
        <p:spPr>
          <a:xfrm>
            <a:off x="319390" y="242989"/>
            <a:ext cx="1875234" cy="1237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7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564" y="365125"/>
            <a:ext cx="10515600" cy="1325563"/>
          </a:xfrm>
        </p:spPr>
        <p:txBody>
          <a:bodyPr/>
          <a:lstStyle/>
          <a:p>
            <a:r>
              <a:rPr lang="en-US" dirty="0" smtClean="0"/>
              <a:t>Embed student support within 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 instruction</a:t>
            </a:r>
          </a:p>
          <a:p>
            <a:r>
              <a:rPr lang="en-US" dirty="0" smtClean="0"/>
              <a:t>Tutoring (peer)</a:t>
            </a:r>
          </a:p>
          <a:p>
            <a:r>
              <a:rPr lang="en-US" dirty="0" smtClean="0"/>
              <a:t>Co-requisites</a:t>
            </a:r>
          </a:p>
          <a:p>
            <a:r>
              <a:rPr lang="en-US" dirty="0" smtClean="0"/>
              <a:t>Intrusive counseling</a:t>
            </a:r>
          </a:p>
          <a:p>
            <a:endParaRPr lang="en-US" dirty="0"/>
          </a:p>
        </p:txBody>
      </p:sp>
      <p:sp>
        <p:nvSpPr>
          <p:cNvPr id="3" name="object 12"/>
          <p:cNvSpPr/>
          <p:nvPr/>
        </p:nvSpPr>
        <p:spPr>
          <a:xfrm>
            <a:off x="268486" y="365125"/>
            <a:ext cx="1768078" cy="121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92" y="1899452"/>
            <a:ext cx="4203683" cy="42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85" y="286968"/>
            <a:ext cx="9620656" cy="1325563"/>
          </a:xfrm>
        </p:spPr>
        <p:txBody>
          <a:bodyPr/>
          <a:lstStyle/>
          <a:p>
            <a:r>
              <a:rPr lang="en-US" dirty="0" smtClean="0"/>
              <a:t>Ensure students know the requirements to succeed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7377" y="2373635"/>
            <a:ext cx="10515600" cy="4351338"/>
          </a:xfrm>
        </p:spPr>
        <p:txBody>
          <a:bodyPr/>
          <a:lstStyle/>
          <a:p>
            <a:r>
              <a:rPr lang="en-US" dirty="0" smtClean="0"/>
              <a:t>Grad Guru</a:t>
            </a:r>
          </a:p>
          <a:p>
            <a:r>
              <a:rPr lang="en-US" dirty="0" smtClean="0"/>
              <a:t>Communications campaign</a:t>
            </a:r>
          </a:p>
          <a:p>
            <a:r>
              <a:rPr lang="en-US" dirty="0" smtClean="0"/>
              <a:t>Check terminology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650" y="2160541"/>
            <a:ext cx="4520843" cy="2662962"/>
          </a:xfrm>
          <a:prstGeom prst="rect">
            <a:avLst/>
          </a:prstGeom>
        </p:spPr>
      </p:pic>
      <p:sp>
        <p:nvSpPr>
          <p:cNvPr id="7" name="object 12"/>
          <p:cNvSpPr/>
          <p:nvPr/>
        </p:nvSpPr>
        <p:spPr>
          <a:xfrm>
            <a:off x="268486" y="365125"/>
            <a:ext cx="2094570" cy="146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8624" y="365125"/>
            <a:ext cx="10515600" cy="1325563"/>
          </a:xfrm>
        </p:spPr>
        <p:txBody>
          <a:bodyPr/>
          <a:lstStyle/>
          <a:p>
            <a:r>
              <a:rPr lang="en-US" dirty="0" smtClean="0"/>
              <a:t>Monitor student progress and proactively provide feedback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926" y="2185220"/>
            <a:ext cx="10515600" cy="4351338"/>
          </a:xfrm>
        </p:spPr>
        <p:txBody>
          <a:bodyPr/>
          <a:lstStyle/>
          <a:p>
            <a:r>
              <a:rPr lang="en-US" dirty="0" smtClean="0"/>
              <a:t>Early Alert</a:t>
            </a:r>
          </a:p>
          <a:p>
            <a:r>
              <a:rPr lang="en-US" dirty="0"/>
              <a:t>Monitor </a:t>
            </a:r>
            <a:r>
              <a:rPr lang="en-US" dirty="0" smtClean="0"/>
              <a:t>students’ progress </a:t>
            </a:r>
            <a:r>
              <a:rPr lang="en-US" dirty="0"/>
              <a:t>on the path (degree audit) and provide "off track" alerts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Reach out to “stop outs”</a:t>
            </a:r>
          </a:p>
        </p:txBody>
      </p:sp>
      <p:pic>
        <p:nvPicPr>
          <p:cNvPr id="5122" name="Picture 2" descr="Image result for free clip art 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7" y="3242960"/>
            <a:ext cx="3615040" cy="361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2"/>
          <p:cNvSpPr/>
          <p:nvPr/>
        </p:nvSpPr>
        <p:spPr>
          <a:xfrm>
            <a:off x="268486" y="365125"/>
            <a:ext cx="2094570" cy="146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4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554" y="365125"/>
            <a:ext cx="10515600" cy="1325563"/>
          </a:xfrm>
        </p:spPr>
        <p:txBody>
          <a:bodyPr/>
          <a:lstStyle/>
          <a:p>
            <a:r>
              <a:rPr lang="en-US" dirty="0" smtClean="0"/>
              <a:t>Ensure learning is happening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25" y="2154399"/>
            <a:ext cx="10515600" cy="4351338"/>
          </a:xfrm>
        </p:spPr>
        <p:txBody>
          <a:bodyPr/>
          <a:lstStyle/>
          <a:p>
            <a:r>
              <a:rPr lang="en-US" dirty="0" smtClean="0"/>
              <a:t>Revisit our “loss point” data regularly to see how we’re doing</a:t>
            </a:r>
          </a:p>
          <a:p>
            <a:r>
              <a:rPr lang="en-US" dirty="0" smtClean="0"/>
              <a:t>Evaluate program outcomes</a:t>
            </a:r>
          </a:p>
          <a:p>
            <a:r>
              <a:rPr lang="en-US" dirty="0" smtClean="0"/>
              <a:t>Evaluate institutional learning outcomes</a:t>
            </a:r>
            <a:endParaRPr lang="en-US" dirty="0"/>
          </a:p>
        </p:txBody>
      </p:sp>
      <p:sp>
        <p:nvSpPr>
          <p:cNvPr id="4" name="object 17"/>
          <p:cNvSpPr/>
          <p:nvPr/>
        </p:nvSpPr>
        <p:spPr>
          <a:xfrm>
            <a:off x="694811" y="365125"/>
            <a:ext cx="1565503" cy="1306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54" y="2840685"/>
            <a:ext cx="2786866" cy="34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867"/>
            <a:ext cx="11038726" cy="49039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Anna O’Neal (Classified)</a:t>
            </a:r>
          </a:p>
          <a:p>
            <a:pPr marL="0" indent="0">
              <a:buNone/>
            </a:pPr>
            <a:r>
              <a:rPr lang="en-US" dirty="0" smtClean="0"/>
              <a:t>Muriel </a:t>
            </a:r>
            <a:r>
              <a:rPr lang="en-US" dirty="0"/>
              <a:t>Montague (Classified)</a:t>
            </a:r>
          </a:p>
          <a:p>
            <a:pPr marL="0" indent="0">
              <a:buNone/>
            </a:pPr>
            <a:r>
              <a:rPr lang="en-US" dirty="0" smtClean="0"/>
              <a:t>Cady </a:t>
            </a:r>
            <a:r>
              <a:rPr lang="en-US" dirty="0"/>
              <a:t>Bow (FT Faculty - Instruction)</a:t>
            </a:r>
          </a:p>
          <a:p>
            <a:pPr marL="0" indent="0">
              <a:buNone/>
            </a:pPr>
            <a:r>
              <a:rPr lang="en-US" dirty="0" smtClean="0"/>
              <a:t>Carolyn </a:t>
            </a:r>
            <a:r>
              <a:rPr lang="en-US" dirty="0"/>
              <a:t>Johnson (FT Faculty - Instruction )           </a:t>
            </a:r>
          </a:p>
          <a:p>
            <a:pPr marL="0" indent="0">
              <a:buNone/>
            </a:pPr>
            <a:r>
              <a:rPr lang="en-US" dirty="0" smtClean="0"/>
              <a:t>Edwin </a:t>
            </a:r>
            <a:r>
              <a:rPr lang="en-US" dirty="0" err="1"/>
              <a:t>Towle</a:t>
            </a:r>
            <a:r>
              <a:rPr lang="en-US" dirty="0"/>
              <a:t> (FT Faculty – Student Services)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ary </a:t>
            </a:r>
            <a:r>
              <a:rPr lang="en-US" dirty="0"/>
              <a:t>Shaughnessy (FT Faculty – Student Services)</a:t>
            </a:r>
          </a:p>
          <a:p>
            <a:pPr marL="0" indent="0">
              <a:buNone/>
            </a:pPr>
            <a:r>
              <a:rPr lang="en-US" dirty="0" smtClean="0"/>
              <a:t>Rachel </a:t>
            </a:r>
            <a:r>
              <a:rPr lang="en-US" dirty="0"/>
              <a:t>Antrobus (PT Faculty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Tracey Coleman (PT Faculty)</a:t>
            </a:r>
          </a:p>
          <a:p>
            <a:pPr marL="0" indent="0">
              <a:buNone/>
            </a:pPr>
            <a:r>
              <a:rPr lang="en-US" dirty="0" smtClean="0"/>
              <a:t>Don Miller – Vice President of Instruction</a:t>
            </a:r>
          </a:p>
          <a:p>
            <a:pPr marL="0" indent="0">
              <a:buNone/>
            </a:pPr>
            <a:r>
              <a:rPr lang="en-US" dirty="0" smtClean="0"/>
              <a:t>Tina Vasconcellos – Vice President of Student Services</a:t>
            </a:r>
          </a:p>
          <a:p>
            <a:pPr marL="0" indent="0">
              <a:buNone/>
            </a:pPr>
            <a:r>
              <a:rPr lang="en-US" dirty="0" smtClean="0"/>
              <a:t>Karen Engel – Interim Dean of Research &amp; Planning - facilitator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 &amp; District subject matter “experts”</a:t>
            </a:r>
          </a:p>
          <a:p>
            <a:r>
              <a:rPr lang="en-US" dirty="0" smtClean="0">
                <a:hlinkClick r:id="rId2"/>
              </a:rPr>
              <a:t>California Community Colleges Guided Pathways </a:t>
            </a:r>
            <a:r>
              <a:rPr lang="en-US" dirty="0" smtClean="0"/>
              <a:t>(CCCCO)</a:t>
            </a:r>
          </a:p>
          <a:p>
            <a:r>
              <a:rPr lang="en-US" dirty="0" smtClean="0">
                <a:hlinkClick r:id="rId3"/>
              </a:rPr>
              <a:t>California Guided Pathways Project</a:t>
            </a:r>
            <a:r>
              <a:rPr lang="en-US" dirty="0" smtClean="0"/>
              <a:t> (20 early colleges)</a:t>
            </a:r>
          </a:p>
          <a:p>
            <a:r>
              <a:rPr lang="en-US" dirty="0" smtClean="0">
                <a:hlinkClick r:id="rId4"/>
              </a:rPr>
              <a:t>American Association of Community Colleges</a:t>
            </a:r>
            <a:r>
              <a:rPr lang="en-US" dirty="0" smtClean="0"/>
              <a:t> – national cohort</a:t>
            </a:r>
          </a:p>
          <a:p>
            <a:r>
              <a:rPr lang="en-US" dirty="0" smtClean="0">
                <a:hlinkClick r:id="rId5"/>
              </a:rPr>
              <a:t>RP Group</a:t>
            </a:r>
            <a:r>
              <a:rPr lang="en-US" dirty="0" smtClean="0"/>
              <a:t>:  Research &amp; Planning for California Community Colleges</a:t>
            </a:r>
          </a:p>
          <a:p>
            <a:r>
              <a:rPr lang="en-US" dirty="0" smtClean="0">
                <a:hlinkClick r:id="rId6"/>
              </a:rPr>
              <a:t>Career Ladders Project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54" y="0"/>
            <a:ext cx="8793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2" y="440708"/>
            <a:ext cx="10515600" cy="1325563"/>
          </a:xfrm>
        </p:spPr>
        <p:txBody>
          <a:bodyPr/>
          <a:lstStyle/>
          <a:p>
            <a:r>
              <a:rPr lang="en-US" dirty="0" smtClean="0"/>
              <a:t>What’s in a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32" y="1805076"/>
            <a:ext cx="4617377" cy="4351338"/>
          </a:xfrm>
        </p:spPr>
        <p:txBody>
          <a:bodyPr/>
          <a:lstStyle/>
          <a:p>
            <a:r>
              <a:rPr lang="en-US" dirty="0" smtClean="0"/>
              <a:t>Review state plan template</a:t>
            </a:r>
          </a:p>
          <a:p>
            <a:r>
              <a:rPr lang="en-US" dirty="0" smtClean="0"/>
              <a:t>Choosing 3-6 to focus on in year 1</a:t>
            </a:r>
          </a:p>
          <a:p>
            <a:r>
              <a:rPr lang="en-US" dirty="0" smtClean="0"/>
              <a:t>What questions do we have as we think about what to prioritize this year?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760719"/>
              </p:ext>
            </p:extLst>
          </p:nvPr>
        </p:nvGraphicFramePr>
        <p:xfrm>
          <a:off x="4900772" y="0"/>
          <a:ext cx="7291228" cy="69074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2221"/>
                <a:gridCol w="5709007"/>
              </a:tblGrid>
              <a:tr h="280737">
                <a:tc gridSpan="2">
                  <a:txBody>
                    <a:bodyPr/>
                    <a:lstStyle/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64770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Key </a:t>
                      </a:r>
                      <a:r>
                        <a:rPr lang="en-US" sz="1600" dirty="0">
                          <a:effectLst/>
                        </a:rPr>
                        <a:t>Element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58">
                <a:tc rowSpan="3">
                  <a:txBody>
                    <a:bodyPr/>
                    <a:lstStyle/>
                    <a:p>
                      <a:pPr marL="23431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en-US" sz="1600" spc="-10" dirty="0">
                          <a:effectLst/>
                        </a:rPr>
                        <a:t>n</a:t>
                      </a:r>
                      <a:r>
                        <a:rPr lang="en-US" sz="1600" spc="-5" dirty="0">
                          <a:effectLst/>
                        </a:rPr>
                        <a:t>qu</a:t>
                      </a:r>
                      <a:r>
                        <a:rPr lang="en-US" sz="1600" dirty="0">
                          <a:effectLst/>
                        </a:rPr>
                        <a:t>iry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Cross-Functional Inquiry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Shared Metrics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Integrated Planning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1368">
                <a:tc rowSpan="5">
                  <a:txBody>
                    <a:bodyPr/>
                    <a:lstStyle/>
                    <a:p>
                      <a:pPr marL="535940" marR="535940" algn="ctr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</a:t>
                      </a:r>
                      <a:r>
                        <a:rPr lang="en-US" sz="1600" spc="-5" dirty="0">
                          <a:effectLst/>
                        </a:rPr>
                        <a:t>g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 Inclusive </a:t>
                      </a:r>
                      <a:r>
                        <a:rPr lang="en-US" sz="1600" dirty="0" smtClean="0">
                          <a:effectLst/>
                        </a:rPr>
                        <a:t>Decision-Making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Structures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 Intersegmental Alignment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1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 Guided Major and </a:t>
                      </a:r>
                      <a:r>
                        <a:rPr lang="en-US" sz="1600" dirty="0" smtClean="0">
                          <a:effectLst/>
                        </a:rPr>
                        <a:t>Career Exploration </a:t>
                      </a:r>
                      <a:r>
                        <a:rPr lang="en-US" sz="1600" dirty="0">
                          <a:effectLst/>
                        </a:rPr>
                        <a:t>Opportunities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1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 Improved Basic Skills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 Clear Program Requirements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316">
                <a:tc rowSpan="6">
                  <a:txBody>
                    <a:bodyPr/>
                    <a:lstStyle/>
                    <a:p>
                      <a:pPr marL="549275" marR="0"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</a:t>
                      </a:r>
                      <a:r>
                        <a:rPr lang="en-US" sz="1600" spc="-5" dirty="0">
                          <a:effectLst/>
                        </a:rPr>
                        <a:t>p</a:t>
                      </a:r>
                      <a:r>
                        <a:rPr lang="en-US" sz="1600" dirty="0">
                          <a:effectLst/>
                        </a:rPr>
                        <a:t>l</a:t>
                      </a:r>
                      <a:r>
                        <a:rPr lang="en-US" sz="1600" spc="-15" dirty="0">
                          <a:effectLst/>
                        </a:rPr>
                        <a:t>e</a:t>
                      </a:r>
                      <a:r>
                        <a:rPr lang="en-US" sz="1600" dirty="0">
                          <a:effectLst/>
                        </a:rPr>
                        <a:t>ment</a:t>
                      </a:r>
                      <a:r>
                        <a:rPr lang="en-US" sz="1600" spc="-15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 Proactive and </a:t>
                      </a:r>
                      <a:r>
                        <a:rPr lang="en-US" sz="1600" dirty="0" smtClean="0">
                          <a:effectLst/>
                        </a:rPr>
                        <a:t>Integrated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Academic </a:t>
                      </a:r>
                      <a:r>
                        <a:rPr lang="en-US" sz="1600" dirty="0">
                          <a:effectLst/>
                        </a:rPr>
                        <a:t>and Student Supports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Integrated </a:t>
                      </a:r>
                      <a:r>
                        <a:rPr lang="en-US" sz="1600" dirty="0" smtClean="0">
                          <a:effectLst/>
                        </a:rPr>
                        <a:t>Technology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Infrastructure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 Strategic </a:t>
                      </a:r>
                      <a:r>
                        <a:rPr lang="en-US" sz="1600" dirty="0" smtClean="0">
                          <a:effectLst/>
                        </a:rPr>
                        <a:t>Professional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Development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1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 Aligned Learning Outcomes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13. Assessing and </a:t>
                      </a:r>
                      <a:r>
                        <a:rPr lang="en-US" sz="1600" dirty="0" smtClean="0">
                          <a:effectLst/>
                        </a:rPr>
                        <a:t>Documenting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Learning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1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 Applied </a:t>
                      </a:r>
                      <a:r>
                        <a:rPr lang="en-US" sz="1600" dirty="0" smtClean="0">
                          <a:effectLst/>
                        </a:rPr>
                        <a:t>Learning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Opportunities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9871"/>
            <a:ext cx="10843517" cy="4667642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Collaboration is key – especially across student services and instruction</a:t>
            </a:r>
          </a:p>
          <a:p>
            <a:r>
              <a:rPr lang="en-US" sz="2400" dirty="0" smtClean="0"/>
              <a:t>Reflect on what we don’t know and ask questions</a:t>
            </a:r>
          </a:p>
          <a:p>
            <a:r>
              <a:rPr lang="en-US" sz="2400" dirty="0" smtClean="0"/>
              <a:t>Which changes are likely to affect the largest number of students? </a:t>
            </a:r>
          </a:p>
          <a:p>
            <a:r>
              <a:rPr lang="en-US" sz="2400" dirty="0" smtClean="0"/>
              <a:t>What’s feasible?</a:t>
            </a:r>
          </a:p>
          <a:p>
            <a:r>
              <a:rPr lang="en-US" sz="2400" dirty="0" smtClean="0"/>
              <a:t>What changes can we implement in a year? Two  years?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983" y="4687956"/>
            <a:ext cx="3177445" cy="17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792" y="12490"/>
            <a:ext cx="6045386" cy="6845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661" y="6442502"/>
            <a:ext cx="2839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 Columbia University, Teachers College  </a:t>
            </a:r>
          </a:p>
          <a:p>
            <a:r>
              <a:rPr lang="en-US" sz="1050" dirty="0" smtClean="0"/>
              <a:t>Community College Research Center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537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24496"/>
          </a:xfrm>
        </p:spPr>
        <p:txBody>
          <a:bodyPr>
            <a:normAutofit/>
          </a:bodyPr>
          <a:lstStyle/>
          <a:p>
            <a:r>
              <a:rPr lang="en-US" dirty="0" smtClean="0"/>
              <a:t>Help develop the draft Guided Pathways plan for CoA</a:t>
            </a:r>
          </a:p>
          <a:p>
            <a:r>
              <a:rPr lang="en-US" dirty="0" smtClean="0"/>
              <a:t>Faculty stipend for 18 hours (over 5-6 weeks)</a:t>
            </a:r>
          </a:p>
          <a:p>
            <a:pPr marL="457200" lvl="1" indent="0">
              <a:buNone/>
            </a:pPr>
            <a:r>
              <a:rPr lang="en-US" dirty="0"/>
              <a:t>1. Review information and be prepared to contribute to plan development.</a:t>
            </a:r>
          </a:p>
          <a:p>
            <a:pPr marL="457200" lvl="1" indent="0">
              <a:buNone/>
            </a:pPr>
            <a:r>
              <a:rPr lang="en-US" dirty="0"/>
              <a:t>2. Communicate and present to faculty groups related to Guided Pathways Framework.</a:t>
            </a:r>
          </a:p>
          <a:p>
            <a:pPr marL="457200" lvl="1" indent="0">
              <a:buNone/>
            </a:pPr>
            <a:r>
              <a:rPr lang="en-US" dirty="0"/>
              <a:t>3. </a:t>
            </a:r>
            <a:r>
              <a:rPr lang="en-US" dirty="0" smtClean="0"/>
              <a:t>Collect, compile, analyze </a:t>
            </a:r>
            <a:r>
              <a:rPr lang="en-US" dirty="0"/>
              <a:t>and </a:t>
            </a:r>
            <a:r>
              <a:rPr lang="en-US" dirty="0" smtClean="0"/>
              <a:t>interpret </a:t>
            </a:r>
            <a:r>
              <a:rPr lang="en-US" dirty="0"/>
              <a:t>feedback to support plan development.</a:t>
            </a:r>
          </a:p>
          <a:p>
            <a:pPr marL="457200" lvl="1" indent="0">
              <a:buNone/>
            </a:pPr>
            <a:r>
              <a:rPr lang="en-US" dirty="0"/>
              <a:t>4. </a:t>
            </a:r>
            <a:r>
              <a:rPr lang="en-US" dirty="0" smtClean="0"/>
              <a:t>Assist </a:t>
            </a:r>
            <a:r>
              <a:rPr lang="en-US" dirty="0"/>
              <a:t>college faculty and staff in documenting Guided Pathways planning.</a:t>
            </a:r>
          </a:p>
          <a:p>
            <a:pPr marL="457200" lvl="1" indent="0">
              <a:buNone/>
            </a:pPr>
            <a:r>
              <a:rPr lang="en-US" dirty="0"/>
              <a:t>5. </a:t>
            </a:r>
            <a:r>
              <a:rPr lang="en-US" dirty="0" smtClean="0"/>
              <a:t>Attend </a:t>
            </a:r>
            <a:r>
              <a:rPr lang="en-US" dirty="0"/>
              <a:t>scheduled meetings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91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meetings every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February </a:t>
            </a:r>
            <a:r>
              <a:rPr lang="en-US" dirty="0" smtClean="0"/>
              <a:t>9 – hold 3 hours </a:t>
            </a:r>
            <a:endParaRPr lang="en-US" dirty="0" smtClean="0"/>
          </a:p>
          <a:p>
            <a:r>
              <a:rPr lang="en-US" dirty="0" smtClean="0"/>
              <a:t>February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is a holiday! </a:t>
            </a:r>
          </a:p>
          <a:p>
            <a:r>
              <a:rPr lang="en-US" smtClean="0"/>
              <a:t>February </a:t>
            </a:r>
            <a:r>
              <a:rPr lang="en-US" dirty="0" smtClean="0"/>
              <a:t>23 – 5 hours?</a:t>
            </a:r>
            <a:endParaRPr lang="en-US" dirty="0" smtClean="0"/>
          </a:p>
          <a:p>
            <a:r>
              <a:rPr lang="en-US" dirty="0" smtClean="0"/>
              <a:t>All day March 1 attend GP workshop in Oakland</a:t>
            </a:r>
          </a:p>
          <a:p>
            <a:r>
              <a:rPr lang="en-US" dirty="0" smtClean="0"/>
              <a:t>March 2</a:t>
            </a:r>
            <a:r>
              <a:rPr lang="en-US" baseline="30000" dirty="0" smtClean="0"/>
              <a:t>nd</a:t>
            </a:r>
            <a:r>
              <a:rPr lang="en-US" dirty="0" smtClean="0"/>
              <a:t> in Oakland is optional (half day)</a:t>
            </a:r>
            <a:endParaRPr lang="en-US" dirty="0" smtClean="0"/>
          </a:p>
          <a:p>
            <a:r>
              <a:rPr lang="en-US" dirty="0" smtClean="0"/>
              <a:t>March 5-9: Plan </a:t>
            </a:r>
            <a:r>
              <a:rPr lang="en-US" dirty="0" smtClean="0"/>
              <a:t>to circulate to participatory governance committees</a:t>
            </a:r>
          </a:p>
          <a:p>
            <a:r>
              <a:rPr lang="en-US" dirty="0" smtClean="0"/>
              <a:t>To PCCD Board by March 13 for March 27 meeting (latest)</a:t>
            </a:r>
          </a:p>
          <a:p>
            <a:r>
              <a:rPr lang="en-US" dirty="0" smtClean="0"/>
              <a:t>Due to state on March 31,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a Team Site to share and work on documents together</a:t>
            </a:r>
          </a:p>
          <a:p>
            <a:r>
              <a:rPr lang="en-US" dirty="0" smtClean="0"/>
              <a:t>How will this group communicate with the larger CoA community?</a:t>
            </a:r>
            <a:endParaRPr lang="en-US" dirty="0"/>
          </a:p>
        </p:txBody>
      </p:sp>
      <p:pic>
        <p:nvPicPr>
          <p:cNvPr id="2054" name="Picture 6" descr="Image result for clip art free image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82" y="3481921"/>
            <a:ext cx="2649270" cy="23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Accept </a:t>
            </a:r>
            <a:r>
              <a:rPr lang="en-US" dirty="0" err="1" smtClean="0"/>
              <a:t>Sharepoint</a:t>
            </a:r>
            <a:r>
              <a:rPr lang="en-US" dirty="0" smtClean="0"/>
              <a:t> Team Site membership</a:t>
            </a:r>
          </a:p>
          <a:p>
            <a:r>
              <a:rPr lang="en-US" dirty="0" smtClean="0"/>
              <a:t>Review Planning Template</a:t>
            </a:r>
          </a:p>
          <a:p>
            <a:r>
              <a:rPr lang="en-US" dirty="0" smtClean="0"/>
              <a:t>Review Self Assessment</a:t>
            </a:r>
          </a:p>
          <a:p>
            <a:r>
              <a:rPr lang="en-US" dirty="0" smtClean="0"/>
              <a:t>Review today’s slides, other resource on the website</a:t>
            </a:r>
          </a:p>
          <a:p>
            <a:r>
              <a:rPr lang="en-US" dirty="0" smtClean="0"/>
              <a:t>Discuss ideas with your colleagues!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next Friday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9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</a:t>
            </a:r>
            <a:r>
              <a:rPr lang="en-US" dirty="0" smtClean="0"/>
              <a:t>Ups – Meeting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Cell phones off</a:t>
            </a:r>
          </a:p>
          <a:p>
            <a:r>
              <a:rPr lang="en-US" dirty="0" smtClean="0"/>
              <a:t>Laptops ok for notes but Don’t be doing other work!</a:t>
            </a:r>
          </a:p>
          <a:p>
            <a:r>
              <a:rPr lang="en-US" dirty="0" smtClean="0"/>
              <a:t>Listening with respect assuming positive intent (careful we don’t attack one another)</a:t>
            </a:r>
          </a:p>
          <a:p>
            <a:r>
              <a:rPr lang="en-US" dirty="0" smtClean="0"/>
              <a:t>Define terms clearly, especially acronyms</a:t>
            </a:r>
          </a:p>
          <a:p>
            <a:r>
              <a:rPr lang="en-US" dirty="0" smtClean="0"/>
              <a:t>Have a designated note-taker</a:t>
            </a:r>
          </a:p>
          <a:p>
            <a:r>
              <a:rPr lang="en-US" dirty="0"/>
              <a:t> </a:t>
            </a:r>
            <a:r>
              <a:rPr lang="en-US" dirty="0" smtClean="0"/>
              <a:t>Ok to call each other on these norms – but with humor!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thing you know about Guided Pathways</a:t>
            </a:r>
          </a:p>
          <a:p>
            <a:r>
              <a:rPr lang="en-US" dirty="0" smtClean="0"/>
              <a:t>Two things you’d liked to know about Guided Pathways (at CoA)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Guided Pathways – What is it?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does the </a:t>
            </a:r>
            <a:r>
              <a:rPr lang="en-US" sz="3200" b="1" dirty="0" smtClean="0"/>
              <a:t>Guided Pathways Framework </a:t>
            </a:r>
            <a:r>
              <a:rPr lang="en-US" sz="2800" dirty="0" smtClean="0"/>
              <a:t>deepen our efforts to help address Student Momentum Loss Points?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5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309" y="2034284"/>
            <a:ext cx="12590618" cy="355485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phases of a student’s journey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564" y="6487542"/>
            <a:ext cx="4003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 Completion by Design initiative, 2012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718221" y="385562"/>
            <a:ext cx="28778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“Each phase entails interactions with the college that can make the difference between achieving their goals, or leaving the college with nothing to show for it.”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7349" y="5732683"/>
            <a:ext cx="1052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students are not completing their journey – achieving their educational goals – on time, why not?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0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loss points…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1007903" cy="4351338"/>
          </a:xfrm>
        </p:spPr>
        <p:txBody>
          <a:bodyPr/>
          <a:lstStyle/>
          <a:p>
            <a:r>
              <a:rPr lang="en-US" dirty="0" smtClean="0"/>
              <a:t>Takes an assessment test without adequate preparation</a:t>
            </a:r>
          </a:p>
          <a:p>
            <a:r>
              <a:rPr lang="en-US" dirty="0" smtClean="0"/>
              <a:t>Selects a major without information about what it means</a:t>
            </a:r>
          </a:p>
          <a:p>
            <a:r>
              <a:rPr lang="en-US" dirty="0" smtClean="0"/>
              <a:t>Finds out </a:t>
            </a:r>
            <a:r>
              <a:rPr lang="en-US" dirty="0"/>
              <a:t>r</a:t>
            </a:r>
            <a:r>
              <a:rPr lang="en-US" dirty="0" smtClean="0"/>
              <a:t>equired courses are full</a:t>
            </a:r>
          </a:p>
          <a:p>
            <a:r>
              <a:rPr lang="en-US" dirty="0" smtClean="0"/>
              <a:t>Does not know there are financial incentives to remain full time</a:t>
            </a:r>
          </a:p>
          <a:p>
            <a:r>
              <a:rPr lang="en-US" dirty="0" smtClean="0"/>
              <a:t>Drops to part-time and spends less time on campus, feels less connected</a:t>
            </a:r>
          </a:p>
          <a:p>
            <a:r>
              <a:rPr lang="en-US" dirty="0" smtClean="0"/>
              <a:t>Changes majors and needs to “start over”</a:t>
            </a:r>
          </a:p>
          <a:p>
            <a:r>
              <a:rPr lang="en-US" dirty="0" smtClean="0"/>
              <a:t>Stops out, believing they will return next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564" y="6487542"/>
            <a:ext cx="8482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 RP Group, </a:t>
            </a:r>
            <a:r>
              <a:rPr lang="en-US" sz="1600" i="1" dirty="0" smtClean="0">
                <a:hlinkClick r:id="rId2"/>
              </a:rPr>
              <a:t>Understanding the Student Experience Through the Loss/Momentum Framework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6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20" y="3155622"/>
            <a:ext cx="5041857" cy="2859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920" y="549063"/>
            <a:ext cx="55251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86%</a:t>
            </a:r>
            <a:r>
              <a:rPr lang="en-US" sz="3200" b="1" dirty="0" smtClean="0"/>
              <a:t> </a:t>
            </a:r>
            <a:r>
              <a:rPr lang="en-US" sz="3200" dirty="0" smtClean="0"/>
              <a:t>of CoA students have </a:t>
            </a:r>
          </a:p>
          <a:p>
            <a:r>
              <a:rPr lang="en-US" sz="3200" dirty="0" smtClean="0"/>
              <a:t>“Earn an Associate’s Degree” </a:t>
            </a:r>
          </a:p>
          <a:p>
            <a:r>
              <a:rPr lang="en-US" sz="3200" dirty="0" smtClean="0"/>
              <a:t>as their educational goal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0019-AFC7-43CD-BF0F-93D76B714C2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9604" y="2118723"/>
            <a:ext cx="49617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only</a:t>
            </a:r>
            <a:r>
              <a:rPr lang="en-US" sz="4000" b="1" dirty="0" smtClean="0"/>
              <a:t> 2%</a:t>
            </a:r>
            <a:r>
              <a:rPr lang="en-US" sz="3200" dirty="0" smtClean="0"/>
              <a:t> of CoA non-first time students </a:t>
            </a:r>
            <a:r>
              <a:rPr lang="en-US" sz="3200" b="1" i="1" dirty="0" smtClean="0"/>
              <a:t>actually earn </a:t>
            </a:r>
            <a:r>
              <a:rPr lang="en-US" sz="3200" dirty="0" smtClean="0"/>
              <a:t>an Associates Degree </a:t>
            </a:r>
          </a:p>
          <a:p>
            <a:r>
              <a:rPr lang="en-US" sz="3200" dirty="0" smtClean="0"/>
              <a:t>in a typical year (258)</a:t>
            </a:r>
            <a:endParaRPr lang="en-US" sz="3200" dirty="0"/>
          </a:p>
        </p:txBody>
      </p:sp>
      <p:cxnSp>
        <p:nvCxnSpPr>
          <p:cNvPr id="8" name="Curved Connector 7"/>
          <p:cNvCxnSpPr/>
          <p:nvPr/>
        </p:nvCxnSpPr>
        <p:spPr>
          <a:xfrm>
            <a:off x="5332288" y="1333893"/>
            <a:ext cx="1808741" cy="1115393"/>
          </a:xfrm>
          <a:prstGeom prst="curvedConnector3">
            <a:avLst/>
          </a:prstGeom>
          <a:ln w="920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808" y="6425730"/>
            <a:ext cx="493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CoA active Student Education Plan (SEP) data as of November,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5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1911</Words>
  <Application>Microsoft Office PowerPoint</Application>
  <PresentationFormat>Widescreen</PresentationFormat>
  <Paragraphs>343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Rockwell</vt:lpstr>
      <vt:lpstr>Times New Roman</vt:lpstr>
      <vt:lpstr>Office Theme</vt:lpstr>
      <vt:lpstr>Guided Pathways Planning Steering Group Meeting #1</vt:lpstr>
      <vt:lpstr>PowerPoint Presentation</vt:lpstr>
      <vt:lpstr>Introductions</vt:lpstr>
      <vt:lpstr>Warm Ups – Meeting Norms</vt:lpstr>
      <vt:lpstr>Warm Ups</vt:lpstr>
      <vt:lpstr>Guided Pathways – What is it?</vt:lpstr>
      <vt:lpstr>4 phases of a student’s journey</vt:lpstr>
      <vt:lpstr>Possible loss points…</vt:lpstr>
      <vt:lpstr>PowerPoint Presentation</vt:lpstr>
      <vt:lpstr>75% of CoA students have “transfer to a  4-year college or university” as a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we the problem?</vt:lpstr>
      <vt:lpstr>Four pillars of Guided Pathways</vt:lpstr>
      <vt:lpstr>Clarify the Path – interest areas v. a specific major </vt:lpstr>
      <vt:lpstr>Clarify the Path – create simpler academic maps </vt:lpstr>
      <vt:lpstr>Clarify the Path</vt:lpstr>
      <vt:lpstr>Get students on the path</vt:lpstr>
      <vt:lpstr>Making informed choices with career in mind</vt:lpstr>
      <vt:lpstr>Minimize the time required to get “college ready”</vt:lpstr>
      <vt:lpstr>Transfer-Level Math Completion by Placement Test Results</vt:lpstr>
      <vt:lpstr>AB 705</vt:lpstr>
      <vt:lpstr>Embed student support within instruction</vt:lpstr>
      <vt:lpstr>Ensure students know the requirements to succeed</vt:lpstr>
      <vt:lpstr>Monitor student progress and proactively provide feedback</vt:lpstr>
      <vt:lpstr>Ensure learning is happening</vt:lpstr>
      <vt:lpstr>Resources</vt:lpstr>
      <vt:lpstr>PowerPoint Presentation</vt:lpstr>
      <vt:lpstr>What’s in a Plan?</vt:lpstr>
      <vt:lpstr>How will we get there?</vt:lpstr>
      <vt:lpstr>PowerPoint Presentation</vt:lpstr>
      <vt:lpstr>Roles and responsibilities</vt:lpstr>
      <vt:lpstr>Planning meetings every Friday</vt:lpstr>
      <vt:lpstr>Communication</vt:lpstr>
      <vt:lpstr>Homework</vt:lpstr>
      <vt:lpstr>See you next Friday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 Planning Steering Group Meeting #1</dc:title>
  <dc:creator>Karen Engel</dc:creator>
  <cp:lastModifiedBy>COAFaculty</cp:lastModifiedBy>
  <cp:revision>21</cp:revision>
  <dcterms:created xsi:type="dcterms:W3CDTF">2018-02-02T18:30:34Z</dcterms:created>
  <dcterms:modified xsi:type="dcterms:W3CDTF">2018-02-02T21:58:27Z</dcterms:modified>
</cp:coreProperties>
</file>