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sldIdLst>
    <p:sldId id="260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2EA5AE-0C9B-406C-B4F3-5E5FED025C3E}" v="239" dt="2021-11-17T19:54:04.1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3067" autoAdjust="0"/>
  </p:normalViewPr>
  <p:slideViewPr>
    <p:cSldViewPr snapToGrid="0">
      <p:cViewPr varScale="1">
        <p:scale>
          <a:sx n="95" d="100"/>
          <a:sy n="95" d="100"/>
        </p:scale>
        <p:origin x="11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benavides\Downloads\Untitled%20Analysis%20(58)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benavides\Downloads\Untitled%20Analysis%20(58).csv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benavides\Documents\SEA%20Measure%20-%20COA_MATRIC_COMP_SEP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benavides\Downloads\Certificates%20conferred%202018%20to%20presen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  <a:ea typeface="+mn-ea"/>
                <a:cs typeface="+mn-cs"/>
              </a:defRPr>
            </a:pPr>
            <a:r>
              <a:rPr lang="en-US"/>
              <a:t>Online Course Enrollment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sto MT" panose="02040603050505030304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739391951006126"/>
          <c:y val="9.3282752476254616E-2"/>
          <c:w val="0.86205052493438317"/>
          <c:h val="0.6829645878083519"/>
        </c:manualLayout>
      </c:layout>
      <c:lineChart>
        <c:grouping val="standard"/>
        <c:varyColors val="0"/>
        <c:ser>
          <c:idx val="0"/>
          <c:order val="0"/>
          <c:tx>
            <c:strRef>
              <c:f>'Untitled Analysis (58)'!$J$2</c:f>
              <c:strCache>
                <c:ptCount val="1"/>
                <c:pt idx="0">
                  <c:v>Headcount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sto MT" panose="0204060305050503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'Untitled Analysis (58)'!$H$3:$I$6</c:f>
              <c:multiLvlStrCache>
                <c:ptCount val="4"/>
                <c:lvl>
                  <c:pt idx="0">
                    <c:v>Black / African American</c:v>
                  </c:pt>
                  <c:pt idx="1">
                    <c:v>Black / African American</c:v>
                  </c:pt>
                  <c:pt idx="2">
                    <c:v>Black / African American</c:v>
                  </c:pt>
                  <c:pt idx="3">
                    <c:v>Black / African American</c:v>
                  </c:pt>
                </c:lvl>
                <c:lvl>
                  <c:pt idx="0">
                    <c:v>2017</c:v>
                  </c:pt>
                  <c:pt idx="1">
                    <c:v>2018</c:v>
                  </c:pt>
                  <c:pt idx="2">
                    <c:v>2019</c:v>
                  </c:pt>
                  <c:pt idx="3">
                    <c:v>2020</c:v>
                  </c:pt>
                </c:lvl>
              </c:multiLvlStrCache>
            </c:multiLvlStrRef>
          </c:cat>
          <c:val>
            <c:numRef>
              <c:f>'Untitled Analysis (58)'!$J$3:$J$6</c:f>
              <c:numCache>
                <c:formatCode>General</c:formatCode>
                <c:ptCount val="4"/>
                <c:pt idx="0">
                  <c:v>1497</c:v>
                </c:pt>
                <c:pt idx="1">
                  <c:v>1658</c:v>
                </c:pt>
                <c:pt idx="2">
                  <c:v>1836</c:v>
                </c:pt>
                <c:pt idx="3">
                  <c:v>1976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E5-4CF3-B709-BB88277E2F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1102176"/>
        <c:axId val="1671103424"/>
      </c:lineChart>
      <c:catAx>
        <c:axId val="1671102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  <a:ea typeface="+mn-ea"/>
                <a:cs typeface="+mn-cs"/>
              </a:defRPr>
            </a:pPr>
            <a:endParaRPr lang="en-US"/>
          </a:p>
        </c:txPr>
        <c:crossAx val="1671103424"/>
        <c:crosses val="autoZero"/>
        <c:auto val="1"/>
        <c:lblAlgn val="ctr"/>
        <c:lblOffset val="100"/>
        <c:noMultiLvlLbl val="0"/>
      </c:catAx>
      <c:valAx>
        <c:axId val="1671103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  <a:ea typeface="+mn-ea"/>
                <a:cs typeface="+mn-cs"/>
              </a:defRPr>
            </a:pPr>
            <a:endParaRPr lang="en-US"/>
          </a:p>
        </c:txPr>
        <c:crossAx val="1671102176"/>
        <c:crosses val="autoZero"/>
        <c:crossBetween val="between"/>
      </c:valAx>
      <c:spPr>
        <a:solidFill>
          <a:schemeClr val="accent6">
            <a:lumMod val="20000"/>
            <a:lumOff val="80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Calisto MT" panose="02040603050505030304" pitchFamily="18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  <a:ea typeface="+mn-ea"/>
                <a:cs typeface="+mn-cs"/>
              </a:defRPr>
            </a:pPr>
            <a:r>
              <a:rPr lang="en-US"/>
              <a:t>Online Course Enrollment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sto MT" panose="02040603050505030304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461614173228347"/>
          <c:y val="0.11587576492321902"/>
          <c:w val="0.86205052493438317"/>
          <c:h val="0.67653538173149408"/>
        </c:manualLayout>
      </c:layout>
      <c:lineChart>
        <c:grouping val="standard"/>
        <c:varyColors val="0"/>
        <c:ser>
          <c:idx val="0"/>
          <c:order val="0"/>
          <c:tx>
            <c:strRef>
              <c:f>'Untitled Analysis (58)'!$N$2</c:f>
              <c:strCache>
                <c:ptCount val="1"/>
                <c:pt idx="0">
                  <c:v>Headcount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sto MT" panose="0204060305050503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'Untitled Analysis (58)'!$L$3:$M$6</c:f>
              <c:multiLvlStrCache>
                <c:ptCount val="4"/>
                <c:lvl>
                  <c:pt idx="0">
                    <c:v>Hispanic / Latino</c:v>
                  </c:pt>
                  <c:pt idx="1">
                    <c:v>Hispanic / Latino</c:v>
                  </c:pt>
                  <c:pt idx="2">
                    <c:v>Hispanic / Latino</c:v>
                  </c:pt>
                  <c:pt idx="3">
                    <c:v>Hispanic / Latino</c:v>
                  </c:pt>
                </c:lvl>
                <c:lvl>
                  <c:pt idx="0">
                    <c:v>2017</c:v>
                  </c:pt>
                  <c:pt idx="1">
                    <c:v>2018</c:v>
                  </c:pt>
                  <c:pt idx="2">
                    <c:v>2019</c:v>
                  </c:pt>
                  <c:pt idx="3">
                    <c:v>2020</c:v>
                  </c:pt>
                </c:lvl>
              </c:multiLvlStrCache>
            </c:multiLvlStrRef>
          </c:cat>
          <c:val>
            <c:numRef>
              <c:f>'Untitled Analysis (58)'!$N$3:$N$6</c:f>
              <c:numCache>
                <c:formatCode>General</c:formatCode>
                <c:ptCount val="4"/>
                <c:pt idx="0">
                  <c:v>1867</c:v>
                </c:pt>
                <c:pt idx="1">
                  <c:v>2186</c:v>
                </c:pt>
                <c:pt idx="2">
                  <c:v>2692</c:v>
                </c:pt>
                <c:pt idx="3">
                  <c:v>2869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F8-450D-AF7E-D661C4D10E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5914816"/>
        <c:axId val="1875916480"/>
      </c:lineChart>
      <c:catAx>
        <c:axId val="1875914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  <a:ea typeface="+mn-ea"/>
                <a:cs typeface="+mn-cs"/>
              </a:defRPr>
            </a:pPr>
            <a:endParaRPr lang="en-US"/>
          </a:p>
        </c:txPr>
        <c:crossAx val="1875916480"/>
        <c:crosses val="autoZero"/>
        <c:auto val="1"/>
        <c:lblAlgn val="ctr"/>
        <c:lblOffset val="100"/>
        <c:noMultiLvlLbl val="0"/>
      </c:catAx>
      <c:valAx>
        <c:axId val="1875916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  <a:ea typeface="+mn-ea"/>
                <a:cs typeface="+mn-cs"/>
              </a:defRPr>
            </a:pPr>
            <a:endParaRPr lang="en-US"/>
          </a:p>
        </c:txPr>
        <c:crossAx val="1875914816"/>
        <c:crosses val="autoZero"/>
        <c:crossBetween val="between"/>
      </c:valAx>
      <c:spPr>
        <a:solidFill>
          <a:schemeClr val="accent6">
            <a:lumMod val="20000"/>
            <a:lumOff val="80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Calisto MT" panose="02040603050505030304" pitchFamily="18" charset="0"/>
        </a:defRPr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282597274307492E-2"/>
          <c:y val="4.3502284221188903E-2"/>
          <c:w val="0.94706522242523272"/>
          <c:h val="0.87922903257685736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sto MT" panose="0204060305050503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Sheet2!$K$6:$O$6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Sheet2!$K$7:$O$7</c:f>
              <c:numCache>
                <c:formatCode>0</c:formatCode>
                <c:ptCount val="5"/>
                <c:pt idx="0" formatCode="General">
                  <c:v>954</c:v>
                </c:pt>
                <c:pt idx="1">
                  <c:v>1148</c:v>
                </c:pt>
                <c:pt idx="2">
                  <c:v>1067</c:v>
                </c:pt>
                <c:pt idx="3">
                  <c:v>922</c:v>
                </c:pt>
                <c:pt idx="4">
                  <c:v>730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17B-4693-BBB1-923E63410B3F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279424320"/>
        <c:axId val="1279421824"/>
      </c:lineChart>
      <c:catAx>
        <c:axId val="127942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  <a:ea typeface="+mn-ea"/>
                <a:cs typeface="+mn-cs"/>
              </a:defRPr>
            </a:pPr>
            <a:endParaRPr lang="en-US"/>
          </a:p>
        </c:txPr>
        <c:crossAx val="1279421824"/>
        <c:crosses val="autoZero"/>
        <c:auto val="1"/>
        <c:lblAlgn val="ctr"/>
        <c:lblOffset val="100"/>
        <c:noMultiLvlLbl val="0"/>
      </c:catAx>
      <c:valAx>
        <c:axId val="1279421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  <a:ea typeface="+mn-ea"/>
                <a:cs typeface="+mn-cs"/>
              </a:defRPr>
            </a:pPr>
            <a:endParaRPr lang="en-US"/>
          </a:p>
        </c:txPr>
        <c:crossAx val="1279424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>
          <a:latin typeface="Calisto MT" panose="02040603050505030304" pitchFamily="18" charset="0"/>
        </a:defRPr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Sheet1!$C$5</c:f>
              <c:strCache>
                <c:ptCount val="1"/>
                <c:pt idx="0">
                  <c:v>Noncredit award requiring from 288 to &lt; 480 hours          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Sheet1!$D$4:$H$4</c:f>
              <c:strCache>
                <c:ptCount val="5"/>
                <c:pt idx="0">
                  <c:v>Annual 2016-2017</c:v>
                </c:pt>
                <c:pt idx="1">
                  <c:v>Annual 2017-2018</c:v>
                </c:pt>
                <c:pt idx="2">
                  <c:v>Annual 2018-2019</c:v>
                </c:pt>
                <c:pt idx="3">
                  <c:v>Annual 2019-2020</c:v>
                </c:pt>
                <c:pt idx="4">
                  <c:v>Annual 2020-2021</c:v>
                </c:pt>
              </c:strCache>
            </c:strRef>
          </c:cat>
          <c:val>
            <c:numRef>
              <c:f>Sheet1!$D$5:$H$5</c:f>
              <c:numCache>
                <c:formatCode>General</c:formatCode>
                <c:ptCount val="5"/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FC-47DF-B545-58573EC798B2}"/>
            </c:ext>
          </c:extLst>
        </c:ser>
        <c:ser>
          <c:idx val="1"/>
          <c:order val="1"/>
          <c:tx>
            <c:strRef>
              <c:f>Sheet1!$C$6</c:f>
              <c:strCache>
                <c:ptCount val="1"/>
                <c:pt idx="0">
                  <c:v>Certificate requiring 6 to &lt; 18 semester units             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Sheet1!$D$4:$H$4</c:f>
              <c:strCache>
                <c:ptCount val="5"/>
                <c:pt idx="0">
                  <c:v>Annual 2016-2017</c:v>
                </c:pt>
                <c:pt idx="1">
                  <c:v>Annual 2017-2018</c:v>
                </c:pt>
                <c:pt idx="2">
                  <c:v>Annual 2018-2019</c:v>
                </c:pt>
                <c:pt idx="3">
                  <c:v>Annual 2019-2020</c:v>
                </c:pt>
                <c:pt idx="4">
                  <c:v>Annual 2020-2021</c:v>
                </c:pt>
              </c:strCache>
            </c:strRef>
          </c:cat>
          <c:val>
            <c:numRef>
              <c:f>Sheet1!$D$6:$H$6</c:f>
              <c:numCache>
                <c:formatCode>General</c:formatCode>
                <c:ptCount val="5"/>
                <c:pt idx="0">
                  <c:v>9</c:v>
                </c:pt>
                <c:pt idx="1">
                  <c:v>17</c:v>
                </c:pt>
                <c:pt idx="2">
                  <c:v>33</c:v>
                </c:pt>
                <c:pt idx="3">
                  <c:v>23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FC-47DF-B545-58573EC798B2}"/>
            </c:ext>
          </c:extLst>
        </c:ser>
        <c:ser>
          <c:idx val="2"/>
          <c:order val="2"/>
          <c:tx>
            <c:strRef>
              <c:f>Sheet1!$C$7</c:f>
              <c:strCache>
                <c:ptCount val="1"/>
                <c:pt idx="0">
                  <c:v>Certificate requiring 30 to &lt; 60 semester units            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Sheet1!$D$4:$H$4</c:f>
              <c:strCache>
                <c:ptCount val="5"/>
                <c:pt idx="0">
                  <c:v>Annual 2016-2017</c:v>
                </c:pt>
                <c:pt idx="1">
                  <c:v>Annual 2017-2018</c:v>
                </c:pt>
                <c:pt idx="2">
                  <c:v>Annual 2018-2019</c:v>
                </c:pt>
                <c:pt idx="3">
                  <c:v>Annual 2019-2020</c:v>
                </c:pt>
                <c:pt idx="4">
                  <c:v>Annual 2020-2021</c:v>
                </c:pt>
              </c:strCache>
            </c:strRef>
          </c:cat>
          <c:val>
            <c:numRef>
              <c:f>Sheet1!$D$7:$H$7</c:f>
              <c:numCache>
                <c:formatCode>General</c:formatCode>
                <c:ptCount val="5"/>
                <c:pt idx="0">
                  <c:v>356</c:v>
                </c:pt>
                <c:pt idx="1">
                  <c:v>360</c:v>
                </c:pt>
                <c:pt idx="2">
                  <c:v>399</c:v>
                </c:pt>
                <c:pt idx="3">
                  <c:v>320</c:v>
                </c:pt>
                <c:pt idx="4">
                  <c:v>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2FC-47DF-B545-58573EC798B2}"/>
            </c:ext>
          </c:extLst>
        </c:ser>
        <c:ser>
          <c:idx val="3"/>
          <c:order val="3"/>
          <c:tx>
            <c:strRef>
              <c:f>Sheet1!$C$8</c:f>
              <c:strCache>
                <c:ptCount val="1"/>
                <c:pt idx="0">
                  <c:v>Certificate requiring 18 to &lt; 30 semester units            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Sheet1!$D$4:$H$4</c:f>
              <c:strCache>
                <c:ptCount val="5"/>
                <c:pt idx="0">
                  <c:v>Annual 2016-2017</c:v>
                </c:pt>
                <c:pt idx="1">
                  <c:v>Annual 2017-2018</c:v>
                </c:pt>
                <c:pt idx="2">
                  <c:v>Annual 2018-2019</c:v>
                </c:pt>
                <c:pt idx="3">
                  <c:v>Annual 2019-2020</c:v>
                </c:pt>
                <c:pt idx="4">
                  <c:v>Annual 2020-2021</c:v>
                </c:pt>
              </c:strCache>
            </c:strRef>
          </c:cat>
          <c:val>
            <c:numRef>
              <c:f>Sheet1!$D$8:$H$8</c:f>
              <c:numCache>
                <c:formatCode>General</c:formatCode>
                <c:ptCount val="5"/>
                <c:pt idx="0">
                  <c:v>26</c:v>
                </c:pt>
                <c:pt idx="1">
                  <c:v>15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2FC-47DF-B545-58573EC798B2}"/>
            </c:ext>
          </c:extLst>
        </c:ser>
        <c:ser>
          <c:idx val="4"/>
          <c:order val="4"/>
          <c:tx>
            <c:strRef>
              <c:f>Sheet1!$C$9</c:f>
              <c:strCache>
                <c:ptCount val="1"/>
                <c:pt idx="0">
                  <c:v>Certificate requiring 16 to fewer than 30 semester units   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Sheet1!$D$4:$H$4</c:f>
              <c:strCache>
                <c:ptCount val="5"/>
                <c:pt idx="0">
                  <c:v>Annual 2016-2017</c:v>
                </c:pt>
                <c:pt idx="1">
                  <c:v>Annual 2017-2018</c:v>
                </c:pt>
                <c:pt idx="2">
                  <c:v>Annual 2018-2019</c:v>
                </c:pt>
                <c:pt idx="3">
                  <c:v>Annual 2019-2020</c:v>
                </c:pt>
                <c:pt idx="4">
                  <c:v>Annual 2020-2021</c:v>
                </c:pt>
              </c:strCache>
            </c:strRef>
          </c:cat>
          <c:val>
            <c:numRef>
              <c:f>Sheet1!$D$9:$H$9</c:f>
              <c:numCache>
                <c:formatCode>General</c:formatCode>
                <c:ptCount val="5"/>
                <c:pt idx="3">
                  <c:v>9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2FC-47DF-B545-58573EC798B2}"/>
            </c:ext>
          </c:extLst>
        </c:ser>
        <c:ser>
          <c:idx val="5"/>
          <c:order val="5"/>
          <c:tx>
            <c:strRef>
              <c:f>Sheet1!$C$10</c:f>
              <c:strCache>
                <c:ptCount val="1"/>
                <c:pt idx="0">
                  <c:v>Associate of Science (A.S.) degree                         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Sheet1!$D$4:$H$4</c:f>
              <c:strCache>
                <c:ptCount val="5"/>
                <c:pt idx="0">
                  <c:v>Annual 2016-2017</c:v>
                </c:pt>
                <c:pt idx="1">
                  <c:v>Annual 2017-2018</c:v>
                </c:pt>
                <c:pt idx="2">
                  <c:v>Annual 2018-2019</c:v>
                </c:pt>
                <c:pt idx="3">
                  <c:v>Annual 2019-2020</c:v>
                </c:pt>
                <c:pt idx="4">
                  <c:v>Annual 2020-2021</c:v>
                </c:pt>
              </c:strCache>
            </c:strRef>
          </c:cat>
          <c:val>
            <c:numRef>
              <c:f>Sheet1!$D$10:$H$10</c:f>
              <c:numCache>
                <c:formatCode>General</c:formatCode>
                <c:ptCount val="5"/>
                <c:pt idx="0">
                  <c:v>44</c:v>
                </c:pt>
                <c:pt idx="1">
                  <c:v>41</c:v>
                </c:pt>
                <c:pt idx="2">
                  <c:v>35</c:v>
                </c:pt>
                <c:pt idx="3">
                  <c:v>44</c:v>
                </c:pt>
                <c:pt idx="4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2FC-47DF-B545-58573EC798B2}"/>
            </c:ext>
          </c:extLst>
        </c:ser>
        <c:ser>
          <c:idx val="6"/>
          <c:order val="6"/>
          <c:tx>
            <c:strRef>
              <c:f>Sheet1!$C$11</c:f>
              <c:strCache>
                <c:ptCount val="1"/>
                <c:pt idx="0">
                  <c:v>Associate of Arts (A.A.) degree                             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Sheet1!$D$4:$H$4</c:f>
              <c:strCache>
                <c:ptCount val="5"/>
                <c:pt idx="0">
                  <c:v>Annual 2016-2017</c:v>
                </c:pt>
                <c:pt idx="1">
                  <c:v>Annual 2017-2018</c:v>
                </c:pt>
                <c:pt idx="2">
                  <c:v>Annual 2018-2019</c:v>
                </c:pt>
                <c:pt idx="3">
                  <c:v>Annual 2019-2020</c:v>
                </c:pt>
                <c:pt idx="4">
                  <c:v>Annual 2020-2021</c:v>
                </c:pt>
              </c:strCache>
            </c:strRef>
          </c:cat>
          <c:val>
            <c:numRef>
              <c:f>Sheet1!$D$11:$H$11</c:f>
              <c:numCache>
                <c:formatCode>General</c:formatCode>
                <c:ptCount val="5"/>
                <c:pt idx="0">
                  <c:v>202</c:v>
                </c:pt>
                <c:pt idx="1">
                  <c:v>221</c:v>
                </c:pt>
                <c:pt idx="2">
                  <c:v>207</c:v>
                </c:pt>
                <c:pt idx="3">
                  <c:v>223</c:v>
                </c:pt>
                <c:pt idx="4">
                  <c:v>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2FC-47DF-B545-58573EC798B2}"/>
            </c:ext>
          </c:extLst>
        </c:ser>
        <c:ser>
          <c:idx val="7"/>
          <c:order val="7"/>
          <c:tx>
            <c:strRef>
              <c:f>Sheet1!$C$12</c:f>
              <c:strCache>
                <c:ptCount val="1"/>
                <c:pt idx="0">
                  <c:v>Associate in Science for Transfer (A.S.-T) Degree           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Sheet1!$D$4:$H$4</c:f>
              <c:strCache>
                <c:ptCount val="5"/>
                <c:pt idx="0">
                  <c:v>Annual 2016-2017</c:v>
                </c:pt>
                <c:pt idx="1">
                  <c:v>Annual 2017-2018</c:v>
                </c:pt>
                <c:pt idx="2">
                  <c:v>Annual 2018-2019</c:v>
                </c:pt>
                <c:pt idx="3">
                  <c:v>Annual 2019-2020</c:v>
                </c:pt>
                <c:pt idx="4">
                  <c:v>Annual 2020-2021</c:v>
                </c:pt>
              </c:strCache>
            </c:strRef>
          </c:cat>
          <c:val>
            <c:numRef>
              <c:f>Sheet1!$D$12:$H$12</c:f>
              <c:numCache>
                <c:formatCode>General</c:formatCode>
                <c:ptCount val="5"/>
                <c:pt idx="0">
                  <c:v>34</c:v>
                </c:pt>
                <c:pt idx="1">
                  <c:v>73</c:v>
                </c:pt>
                <c:pt idx="2">
                  <c:v>52</c:v>
                </c:pt>
                <c:pt idx="3">
                  <c:v>60</c:v>
                </c:pt>
                <c:pt idx="4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2FC-47DF-B545-58573EC798B2}"/>
            </c:ext>
          </c:extLst>
        </c:ser>
        <c:ser>
          <c:idx val="8"/>
          <c:order val="8"/>
          <c:tx>
            <c:strRef>
              <c:f>Sheet1!$C$13</c:f>
              <c:strCache>
                <c:ptCount val="1"/>
                <c:pt idx="0">
                  <c:v>Associate in Arts for Transfer (A.A.-T) Degree              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Sheet1!$D$4:$H$4</c:f>
              <c:strCache>
                <c:ptCount val="5"/>
                <c:pt idx="0">
                  <c:v>Annual 2016-2017</c:v>
                </c:pt>
                <c:pt idx="1">
                  <c:v>Annual 2017-2018</c:v>
                </c:pt>
                <c:pt idx="2">
                  <c:v>Annual 2018-2019</c:v>
                </c:pt>
                <c:pt idx="3">
                  <c:v>Annual 2019-2020</c:v>
                </c:pt>
                <c:pt idx="4">
                  <c:v>Annual 2020-2021</c:v>
                </c:pt>
              </c:strCache>
            </c:strRef>
          </c:cat>
          <c:val>
            <c:numRef>
              <c:f>Sheet1!$D$13:$H$13</c:f>
              <c:numCache>
                <c:formatCode>General</c:formatCode>
                <c:ptCount val="5"/>
                <c:pt idx="0">
                  <c:v>61</c:v>
                </c:pt>
                <c:pt idx="1">
                  <c:v>70</c:v>
                </c:pt>
                <c:pt idx="2">
                  <c:v>87</c:v>
                </c:pt>
                <c:pt idx="3">
                  <c:v>61</c:v>
                </c:pt>
                <c:pt idx="4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2FC-47DF-B545-58573EC798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50311680"/>
        <c:axId val="50314176"/>
      </c:barChart>
      <c:catAx>
        <c:axId val="50311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  <a:ea typeface="+mn-ea"/>
                <a:cs typeface="+mn-cs"/>
              </a:defRPr>
            </a:pPr>
            <a:endParaRPr lang="en-US"/>
          </a:p>
        </c:txPr>
        <c:crossAx val="50314176"/>
        <c:crosses val="autoZero"/>
        <c:auto val="1"/>
        <c:lblAlgn val="ctr"/>
        <c:lblOffset val="100"/>
        <c:noMultiLvlLbl val="0"/>
      </c:catAx>
      <c:valAx>
        <c:axId val="50314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  <a:ea typeface="+mn-ea"/>
                <a:cs typeface="+mn-cs"/>
              </a:defRPr>
            </a:pPr>
            <a:endParaRPr lang="en-US"/>
          </a:p>
        </c:txPr>
        <c:crossAx val="503116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Calisto MT" panose="0204060305050503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0.5449</cdr:x>
      <cdr:y>0.31141</cdr:y>
    </cdr:from>
    <cdr:to>
      <cdr:x>0.8576</cdr:x>
      <cdr:y>0.43683</cdr:y>
    </cdr:to>
    <cdr:sp macro="" textlink="">
      <cdr:nvSpPr>
        <cdr:cNvPr id="2" name="TextBox 5">
          <a:extLst xmlns:a="http://schemas.openxmlformats.org/drawingml/2006/main">
            <a:ext uri="{FF2B5EF4-FFF2-40B4-BE49-F238E27FC236}">
              <a16:creationId xmlns:a16="http://schemas.microsoft.com/office/drawing/2014/main" id="{E8B7B5B6-5B34-41E9-A932-682E3C7CEAE9}"/>
            </a:ext>
          </a:extLst>
        </cdr:cNvPr>
        <cdr:cNvSpPr txBox="1"/>
      </cdr:nvSpPr>
      <cdr:spPr>
        <a:xfrm xmlns:a="http://schemas.openxmlformats.org/drawingml/2006/main">
          <a:off x="2491274" y="1146273"/>
          <a:ext cx="1429658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latin typeface="Calisto MT" panose="02040603050505030304" pitchFamily="18" charset="0"/>
            </a:rPr>
            <a:t>+44% increase compared to 2017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0.65925</cdr:x>
      <cdr:y>0.40713</cdr:y>
    </cdr:from>
    <cdr:to>
      <cdr:x>0.77046</cdr:x>
      <cdr:y>0.68498</cdr:y>
    </cdr:to>
    <cdr:sp macro="" textlink="">
      <cdr:nvSpPr>
        <cdr:cNvPr id="2" name="TextBox 3">
          <a:extLst xmlns:a="http://schemas.openxmlformats.org/drawingml/2006/main">
            <a:ext uri="{FF2B5EF4-FFF2-40B4-BE49-F238E27FC236}">
              <a16:creationId xmlns:a16="http://schemas.microsoft.com/office/drawing/2014/main" id="{5660F496-D97F-47A8-B904-533318192012}"/>
            </a:ext>
          </a:extLst>
        </cdr:cNvPr>
        <cdr:cNvSpPr txBox="1"/>
      </cdr:nvSpPr>
      <cdr:spPr>
        <a:xfrm xmlns:a="http://schemas.openxmlformats.org/drawingml/2006/main">
          <a:off x="6913985" y="1758818"/>
          <a:ext cx="1166326" cy="1200329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>
              <a:latin typeface="Calisto MT" panose="02040603050505030304" pitchFamily="18" charset="0"/>
            </a:rPr>
            <a:t>922 of 1824 (51%) matriculating students received a COMP SEP </a:t>
          </a:r>
        </a:p>
      </cdr:txBody>
    </cdr:sp>
  </cdr:relSizeAnchor>
  <cdr:relSizeAnchor xmlns:cdr="http://schemas.openxmlformats.org/drawingml/2006/chartDrawing">
    <cdr:from>
      <cdr:x>0.08407</cdr:x>
      <cdr:y>0.36108</cdr:y>
    </cdr:from>
    <cdr:to>
      <cdr:x>0.19528</cdr:x>
      <cdr:y>0.63892</cdr:y>
    </cdr:to>
    <cdr:sp macro="" textlink="">
      <cdr:nvSpPr>
        <cdr:cNvPr id="3" name="TextBox 3">
          <a:extLst xmlns:a="http://schemas.openxmlformats.org/drawingml/2006/main">
            <a:ext uri="{FF2B5EF4-FFF2-40B4-BE49-F238E27FC236}">
              <a16:creationId xmlns:a16="http://schemas.microsoft.com/office/drawing/2014/main" id="{5324715E-F8F3-4A80-BFFE-E1404A031581}"/>
            </a:ext>
          </a:extLst>
        </cdr:cNvPr>
        <cdr:cNvSpPr txBox="1"/>
      </cdr:nvSpPr>
      <cdr:spPr>
        <a:xfrm xmlns:a="http://schemas.openxmlformats.org/drawingml/2006/main">
          <a:off x="881744" y="1559870"/>
          <a:ext cx="1166326" cy="1200329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>
              <a:latin typeface="Calisto MT" panose="02040603050505030304" pitchFamily="18" charset="0"/>
            </a:rPr>
            <a:t>954 of 1957 (49%) matriculating students received a COMP SEP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30877-483C-47BE-8945-EAD53910EF8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703D6-0884-4083-A316-90DA7FC08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010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 we increase the number of disproportionately impacted students who successfully completed an online course and enroll in the following term by 20% by June 2020? Yes. For the African American and Latinx student population ( both groups that have reflected disproportionate numbers in 2017) the number online course enrollments rose by 23% and 44% respectively in 2019.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D703D6-0884-4083-A316-90DA7FC08C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86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 we increase the number of full and part time matriculating students with a comprehensive education plan to 80%? No.  In 2017-18, comprehensive SEPs for matriculating students at College of Alameda rose by 20%, however by 2019, the number of COMP SEPs began to decline. For 2020, the percent of COMP SEPS compared to the base line in 2017 fell by -3%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D703D6-0884-4083-A316-90DA7FC08C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813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 we increase the number of first-time students who complete a transfer level English and math course within one academic year by 50%? Yes. </a:t>
            </a:r>
            <a:r>
              <a:rPr lang="en-US" dirty="0"/>
              <a:t>In 2017-18, the percent of first-time </a:t>
            </a:r>
            <a:r>
              <a:rPr lang="en-US" b="1" dirty="0"/>
              <a:t>degree and transfer seeking students</a:t>
            </a:r>
            <a:r>
              <a:rPr lang="en-US" dirty="0"/>
              <a:t> who completed transfer English and math within their first year was 14%. Since the implementation of AB705 practices that includes Self Guided Placement, the number of students completed both areas has more than doubled in 2019-20.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D703D6-0884-4083-A316-90DA7FC08C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4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 we increase the number of students who complete a certificate or degree by 10% by June 2020? No, however in 2018-19 awards rose by 12% or 89 awards compared to 2016-17. In 2019-20, the number of awards conferred dropped by 2% compared to our baseline of 732 in 2016-17. It should be noted by June 2020, all face-to-face courses had been transitioned to online and student services were not available in person due to the peak of the COVID 19 pandemic.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D703D6-0884-4083-A316-90DA7FC08C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22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AE97B1F-23A2-43F4-A880-454BC1373CCB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220F-BE2B-4D06-9B6D-CF943088F28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2160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97B1F-23A2-43F4-A880-454BC1373CCB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220F-BE2B-4D06-9B6D-CF943088F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744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97B1F-23A2-43F4-A880-454BC1373CCB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220F-BE2B-4D06-9B6D-CF943088F28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016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97B1F-23A2-43F4-A880-454BC1373CCB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220F-BE2B-4D06-9B6D-CF943088F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035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97B1F-23A2-43F4-A880-454BC1373CCB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220F-BE2B-4D06-9B6D-CF943088F28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1891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97B1F-23A2-43F4-A880-454BC1373CCB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220F-BE2B-4D06-9B6D-CF943088F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108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97B1F-23A2-43F4-A880-454BC1373CCB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220F-BE2B-4D06-9B6D-CF943088F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0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97B1F-23A2-43F4-A880-454BC1373CCB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220F-BE2B-4D06-9B6D-CF943088F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375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97B1F-23A2-43F4-A880-454BC1373CCB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220F-BE2B-4D06-9B6D-CF943088F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63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97B1F-23A2-43F4-A880-454BC1373CCB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220F-BE2B-4D06-9B6D-CF943088F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792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97B1F-23A2-43F4-A880-454BC1373CCB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220F-BE2B-4D06-9B6D-CF943088F28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677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AE97B1F-23A2-43F4-A880-454BC1373CCB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00A220F-BE2B-4D06-9B6D-CF943088F28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652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C1D8C92-113F-4365-9529-FA08942490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9393577"/>
              </p:ext>
            </p:extLst>
          </p:nvPr>
        </p:nvGraphicFramePr>
        <p:xfrm>
          <a:off x="1007706" y="1551214"/>
          <a:ext cx="4572000" cy="3755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C28C16D-6489-4411-A662-0BD11B6259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4076049"/>
              </p:ext>
            </p:extLst>
          </p:nvPr>
        </p:nvGraphicFramePr>
        <p:xfrm>
          <a:off x="6612296" y="1551214"/>
          <a:ext cx="4572000" cy="368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8B7B5B6-5B34-41E9-A932-682E3C7CEAE9}"/>
              </a:ext>
            </a:extLst>
          </p:cNvPr>
          <p:cNvSpPr txBox="1"/>
          <p:nvPr/>
        </p:nvSpPr>
        <p:spPr>
          <a:xfrm>
            <a:off x="3452326" y="2705974"/>
            <a:ext cx="1651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alisto MT" panose="02040603050505030304" pitchFamily="18" charset="0"/>
              </a:rPr>
              <a:t>+23% increase compared to 2017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AAB581-DCEA-4467-9C7F-43AC866A0652}"/>
              </a:ext>
            </a:extLst>
          </p:cNvPr>
          <p:cNvSpPr txBox="1"/>
          <p:nvPr/>
        </p:nvSpPr>
        <p:spPr>
          <a:xfrm>
            <a:off x="2200470" y="289582"/>
            <a:ext cx="77910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sto MT" panose="02040603050505030304" pitchFamily="18" charset="0"/>
              </a:rPr>
              <a:t>Success Metric: Retention</a:t>
            </a:r>
          </a:p>
          <a:p>
            <a:pPr algn="ctr"/>
            <a:r>
              <a:rPr lang="en-US" sz="2000" dirty="0">
                <a:latin typeface="Calisto MT" panose="02040603050505030304" pitchFamily="18" charset="0"/>
              </a:rPr>
              <a:t>Online Course Enrollment for Disproportionately Impacted Groups </a:t>
            </a:r>
          </a:p>
        </p:txBody>
      </p:sp>
    </p:spTree>
    <p:extLst>
      <p:ext uri="{BB962C8B-B14F-4D97-AF65-F5344CB8AC3E}">
        <p14:creationId xmlns:p14="http://schemas.microsoft.com/office/powerpoint/2010/main" val="3179693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FE6923D-EF0B-49D7-A2C0-EA439A7C90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3894237"/>
              </p:ext>
            </p:extLst>
          </p:nvPr>
        </p:nvGraphicFramePr>
        <p:xfrm>
          <a:off x="979714" y="1670182"/>
          <a:ext cx="10487610" cy="4320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687930D-6A03-4163-9022-C93D12CC4D58}"/>
              </a:ext>
            </a:extLst>
          </p:cNvPr>
          <p:cNvSpPr txBox="1"/>
          <p:nvPr/>
        </p:nvSpPr>
        <p:spPr>
          <a:xfrm>
            <a:off x="2307771" y="373226"/>
            <a:ext cx="75764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sto MT" panose="02040603050505030304" pitchFamily="18" charset="0"/>
              </a:rPr>
              <a:t>Success Metric: Transfer to a Four -Year Institution</a:t>
            </a:r>
          </a:p>
          <a:p>
            <a:pPr algn="ctr"/>
            <a:r>
              <a:rPr lang="en-US" sz="2000" dirty="0">
                <a:latin typeface="Calisto MT" panose="02040603050505030304" pitchFamily="18" charset="0"/>
              </a:rPr>
              <a:t>No. of Comprehensive SEPs for Matriculating Students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60F496-D97F-47A8-B904-533318192012}"/>
              </a:ext>
            </a:extLst>
          </p:cNvPr>
          <p:cNvSpPr txBox="1"/>
          <p:nvPr/>
        </p:nvSpPr>
        <p:spPr>
          <a:xfrm>
            <a:off x="4049487" y="2920481"/>
            <a:ext cx="1166326" cy="120032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listo MT" panose="02040603050505030304" pitchFamily="18" charset="0"/>
              </a:rPr>
              <a:t>1148 of 2088 (55%) matriculating students received a COMP SEP </a:t>
            </a:r>
          </a:p>
        </p:txBody>
      </p:sp>
    </p:spTree>
    <p:extLst>
      <p:ext uri="{BB962C8B-B14F-4D97-AF65-F5344CB8AC3E}">
        <p14:creationId xmlns:p14="http://schemas.microsoft.com/office/powerpoint/2010/main" val="1763608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4E6AF2-0C7A-4999-8085-1ECC1B3A15D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39" b="6137"/>
          <a:stretch/>
        </p:blipFill>
        <p:spPr>
          <a:xfrm>
            <a:off x="592739" y="1250303"/>
            <a:ext cx="11322129" cy="480814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F3D97C5-2CBA-4C0A-924C-0CA44D5CB01C}"/>
              </a:ext>
            </a:extLst>
          </p:cNvPr>
          <p:cNvSpPr txBox="1"/>
          <p:nvPr/>
        </p:nvSpPr>
        <p:spPr>
          <a:xfrm>
            <a:off x="10210078" y="2653423"/>
            <a:ext cx="1389183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257 of 927 students Completed both transfer level English &amp; Math within their 1</a:t>
            </a:r>
            <a:r>
              <a:rPr lang="en-US" sz="1200" baseline="30000" dirty="0"/>
              <a:t>st</a:t>
            </a:r>
            <a:r>
              <a:rPr lang="en-US" sz="1200" dirty="0"/>
              <a:t> year (28%)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F389A4-A81F-4275-A22D-26B171EAC51C}"/>
              </a:ext>
            </a:extLst>
          </p:cNvPr>
          <p:cNvSpPr txBox="1"/>
          <p:nvPr/>
        </p:nvSpPr>
        <p:spPr>
          <a:xfrm>
            <a:off x="8357735" y="2736502"/>
            <a:ext cx="1389183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223 of 936 students Completed both transfer level English &amp; Math within their 1</a:t>
            </a:r>
            <a:r>
              <a:rPr lang="en-US" sz="1200" baseline="30000" dirty="0"/>
              <a:t>st</a:t>
            </a:r>
            <a:r>
              <a:rPr lang="en-US" sz="1200" dirty="0"/>
              <a:t> year (24%)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9DD652-6FCA-43B2-AA5B-86F1F87330C2}"/>
              </a:ext>
            </a:extLst>
          </p:cNvPr>
          <p:cNvSpPr txBox="1"/>
          <p:nvPr/>
        </p:nvSpPr>
        <p:spPr>
          <a:xfrm>
            <a:off x="6652945" y="2858159"/>
            <a:ext cx="1389183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124 of 1003 students Completed both transfer level English &amp; Math within their 1</a:t>
            </a:r>
            <a:r>
              <a:rPr lang="en-US" sz="1200" baseline="30000" dirty="0"/>
              <a:t>st</a:t>
            </a:r>
            <a:r>
              <a:rPr lang="en-US" sz="1200" dirty="0"/>
              <a:t> year (12%)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13FFED-E2EA-4150-BE3C-B1683A78CFF7}"/>
              </a:ext>
            </a:extLst>
          </p:cNvPr>
          <p:cNvSpPr txBox="1"/>
          <p:nvPr/>
        </p:nvSpPr>
        <p:spPr>
          <a:xfrm>
            <a:off x="592739" y="440361"/>
            <a:ext cx="11219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sto MT" panose="02040603050505030304" pitchFamily="18" charset="0"/>
              </a:rPr>
              <a:t>Success Metric: </a:t>
            </a:r>
            <a:r>
              <a:rPr lang="en-US" sz="2200" dirty="0">
                <a:latin typeface="Calisto MT" panose="02040603050505030304" pitchFamily="18" charset="0"/>
              </a:rPr>
              <a:t>Complete Both Transfer-level Math and English in the first academic year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C3F992-CAA0-45BE-82C1-52F346805B14}"/>
              </a:ext>
            </a:extLst>
          </p:cNvPr>
          <p:cNvSpPr txBox="1"/>
          <p:nvPr/>
        </p:nvSpPr>
        <p:spPr>
          <a:xfrm>
            <a:off x="755779" y="6356341"/>
            <a:ext cx="79310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alisto MT" panose="02040603050505030304" pitchFamily="18" charset="0"/>
              </a:rPr>
              <a:t>Source: CCC Student Success Metrics Dashboard https://www.calpassplus.org/LaunchBoard/Student-Success-Metrics.aspx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DBB7B7-8633-4B71-9F99-42AE5EC00875}"/>
              </a:ext>
            </a:extLst>
          </p:cNvPr>
          <p:cNvSpPr txBox="1"/>
          <p:nvPr/>
        </p:nvSpPr>
        <p:spPr>
          <a:xfrm>
            <a:off x="5032182" y="3184728"/>
            <a:ext cx="1389183" cy="120032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121 of 858 students Completed both transfer level English &amp; Math within their 1</a:t>
            </a:r>
            <a:r>
              <a:rPr lang="en-US" sz="1200" baseline="30000" dirty="0"/>
              <a:t>st</a:t>
            </a:r>
            <a:r>
              <a:rPr lang="en-US" sz="1200" dirty="0"/>
              <a:t> year (14%) </a:t>
            </a:r>
          </a:p>
        </p:txBody>
      </p:sp>
    </p:spTree>
    <p:extLst>
      <p:ext uri="{BB962C8B-B14F-4D97-AF65-F5344CB8AC3E}">
        <p14:creationId xmlns:p14="http://schemas.microsoft.com/office/powerpoint/2010/main" val="802487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07E1115-B357-4BA4-BC5F-B7B634C89950}"/>
              </a:ext>
            </a:extLst>
          </p:cNvPr>
          <p:cNvSpPr txBox="1"/>
          <p:nvPr/>
        </p:nvSpPr>
        <p:spPr>
          <a:xfrm>
            <a:off x="2285230" y="189445"/>
            <a:ext cx="79387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sto MT" panose="02040603050505030304" pitchFamily="18" charset="0"/>
              </a:rPr>
              <a:t>Success Metric: Attained Vision 2022 Completion Goal</a:t>
            </a:r>
          </a:p>
          <a:p>
            <a:pPr algn="ctr"/>
            <a:r>
              <a:rPr lang="en-US" sz="2000" dirty="0">
                <a:latin typeface="Calisto MT" panose="02040603050505030304" pitchFamily="18" charset="0"/>
              </a:rPr>
              <a:t>Degrees &amp; Certificates Conferred By Year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C302C0CF-0D1C-4448-B8BD-61BB58BEE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2369645"/>
              </p:ext>
            </p:extLst>
          </p:nvPr>
        </p:nvGraphicFramePr>
        <p:xfrm>
          <a:off x="419877" y="1101012"/>
          <a:ext cx="11215396" cy="5383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">
            <a:extLst>
              <a:ext uri="{FF2B5EF4-FFF2-40B4-BE49-F238E27FC236}">
                <a16:creationId xmlns:a16="http://schemas.microsoft.com/office/drawing/2014/main" id="{00D935A2-E519-43CE-AEA9-12FC08F41811}"/>
              </a:ext>
            </a:extLst>
          </p:cNvPr>
          <p:cNvSpPr txBox="1"/>
          <p:nvPr/>
        </p:nvSpPr>
        <p:spPr>
          <a:xfrm>
            <a:off x="10588700" y="1744821"/>
            <a:ext cx="475860" cy="317241"/>
          </a:xfrm>
          <a:prstGeom prst="rect">
            <a:avLst/>
          </a:prstGeom>
          <a:solidFill>
            <a:schemeClr val="bg2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690</a:t>
            </a: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A6BD95F7-BCBF-4806-91D6-768FB99AED16}"/>
              </a:ext>
            </a:extLst>
          </p:cNvPr>
          <p:cNvSpPr txBox="1"/>
          <p:nvPr/>
        </p:nvSpPr>
        <p:spPr>
          <a:xfrm>
            <a:off x="9170436" y="1567537"/>
            <a:ext cx="475860" cy="317241"/>
          </a:xfrm>
          <a:prstGeom prst="rect">
            <a:avLst/>
          </a:prstGeom>
          <a:solidFill>
            <a:schemeClr val="bg2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746</a:t>
            </a: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A6BD95F7-BCBF-4806-91D6-768FB99AED16}"/>
              </a:ext>
            </a:extLst>
          </p:cNvPr>
          <p:cNvSpPr txBox="1"/>
          <p:nvPr/>
        </p:nvSpPr>
        <p:spPr>
          <a:xfrm>
            <a:off x="7672892" y="1427580"/>
            <a:ext cx="475860" cy="317241"/>
          </a:xfrm>
          <a:prstGeom prst="rect">
            <a:avLst/>
          </a:prstGeom>
          <a:solidFill>
            <a:schemeClr val="bg2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821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26B42C95-B44C-4B54-9525-7C425DC2063E}"/>
              </a:ext>
            </a:extLst>
          </p:cNvPr>
          <p:cNvSpPr txBox="1"/>
          <p:nvPr/>
        </p:nvSpPr>
        <p:spPr>
          <a:xfrm>
            <a:off x="6254628" y="1506890"/>
            <a:ext cx="475860" cy="317241"/>
          </a:xfrm>
          <a:prstGeom prst="rect">
            <a:avLst/>
          </a:prstGeom>
          <a:solidFill>
            <a:schemeClr val="bg2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797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A6BD95F7-BCBF-4806-91D6-768FB99AED16}"/>
              </a:ext>
            </a:extLst>
          </p:cNvPr>
          <p:cNvSpPr txBox="1"/>
          <p:nvPr/>
        </p:nvSpPr>
        <p:spPr>
          <a:xfrm>
            <a:off x="4836364" y="1586201"/>
            <a:ext cx="475860" cy="317241"/>
          </a:xfrm>
          <a:prstGeom prst="rect">
            <a:avLst/>
          </a:prstGeom>
          <a:solidFill>
            <a:schemeClr val="bg2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732</a:t>
            </a:r>
          </a:p>
        </p:txBody>
      </p:sp>
    </p:spTree>
    <p:extLst>
      <p:ext uri="{BB962C8B-B14F-4D97-AF65-F5344CB8AC3E}">
        <p14:creationId xmlns:p14="http://schemas.microsoft.com/office/powerpoint/2010/main" val="1904550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141</TotalTime>
  <Words>509</Words>
  <Application>Microsoft Office PowerPoint</Application>
  <PresentationFormat>Widescreen</PresentationFormat>
  <Paragraphs>32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Calibri</vt:lpstr>
      <vt:lpstr>Calisto MT</vt:lpstr>
      <vt:lpstr>Times New Roman</vt:lpstr>
      <vt:lpstr>Tw Cen MT</vt:lpstr>
      <vt:lpstr>Tw Cen MT Condensed</vt:lpstr>
      <vt:lpstr>Wingdings 3</vt:lpstr>
      <vt:lpstr>Integral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Dominique Benavides</dc:creator>
  <cp:lastModifiedBy>parmstead</cp:lastModifiedBy>
  <cp:revision>2</cp:revision>
  <dcterms:created xsi:type="dcterms:W3CDTF">2021-11-17T17:43:13Z</dcterms:created>
  <dcterms:modified xsi:type="dcterms:W3CDTF">2022-06-21T18:05:26Z</dcterms:modified>
</cp:coreProperties>
</file>