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4"/>
  </p:sldMasterIdLst>
  <p:notesMasterIdLst>
    <p:notesMasterId r:id="rId15"/>
  </p:notesMasterIdLst>
  <p:handoutMasterIdLst>
    <p:handoutMasterId r:id="rId16"/>
  </p:handoutMasterIdLst>
  <p:sldIdLst>
    <p:sldId id="276" r:id="rId5"/>
    <p:sldId id="317" r:id="rId6"/>
    <p:sldId id="323" r:id="rId7"/>
    <p:sldId id="296" r:id="rId8"/>
    <p:sldId id="304" r:id="rId9"/>
    <p:sldId id="279" r:id="rId10"/>
    <p:sldId id="316" r:id="rId11"/>
    <p:sldId id="309" r:id="rId12"/>
    <p:sldId id="325" r:id="rId13"/>
    <p:sldId id="321" r:id="rId14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674" autoAdjust="0"/>
  </p:normalViewPr>
  <p:slideViewPr>
    <p:cSldViewPr snapToGrid="0">
      <p:cViewPr varScale="1">
        <p:scale>
          <a:sx n="93" d="100"/>
          <a:sy n="93" d="100"/>
        </p:scale>
        <p:origin x="2200" y="68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-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5724" y="72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 custT="1"/>
      <dgm:spPr/>
      <dgm:t>
        <a:bodyPr/>
        <a:lstStyle/>
        <a:p>
          <a:pPr algn="l" rtl="0"/>
          <a:r>
            <a:rPr lang="en-US" sz="3200" b="1" dirty="0">
              <a:latin typeface="Abadi" panose="020B0604020104020204" pitchFamily="34" charset="0"/>
            </a:rPr>
            <a:t>1: Schedule and meet your  Academic Counseling three (3) in the Fall and Spring Terms</a:t>
          </a:r>
        </a:p>
      </dgm:t>
      <dgm:extLst>
        <a:ext uri="{E40237B7-FDA0-4F09-8148-C483321AD2D9}">
          <dgm14:cNvPr xmlns:dgm14="http://schemas.microsoft.com/office/drawing/2010/diagram" id="0" name="" descr="Vertical bullet list showing 3 groups arranged one below the other and bullet points are present under each group."/>
        </a:ext>
      </dgm:extLs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 custT="1"/>
      <dgm:spPr/>
      <dgm:t>
        <a:bodyPr/>
        <a:lstStyle/>
        <a:p>
          <a:pPr algn="l" rtl="0"/>
          <a:r>
            <a:rPr lang="en-US" sz="3200" b="1" dirty="0">
              <a:latin typeface="Abadi" panose="020B0604020104020204" pitchFamily="34" charset="0"/>
            </a:rPr>
            <a:t>4. Grant request, talk with your Academic Counselor .  </a:t>
          </a:r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 custT="1"/>
      <dgm:spPr/>
      <dgm:t>
        <a:bodyPr/>
        <a:lstStyle/>
        <a:p>
          <a:pPr algn="l" rtl="0">
            <a:buFontTx/>
            <a:buNone/>
          </a:pPr>
          <a:r>
            <a:rPr lang="en-US" sz="3200" b="1" dirty="0">
              <a:latin typeface="Abadi" panose="020B0604020104020204" pitchFamily="34" charset="0"/>
            </a:rPr>
            <a:t>2: Establish /Revise Student Education Plan (SEP)</a:t>
          </a:r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0D90BC3C-20BE-4A41-8751-54115B99F838}">
      <dgm:prSet custT="1"/>
      <dgm:spPr/>
      <dgm:t>
        <a:bodyPr/>
        <a:lstStyle/>
        <a:p>
          <a:pPr algn="l" rtl="0">
            <a:buFontTx/>
            <a:buNone/>
          </a:pPr>
          <a:r>
            <a:rPr lang="en-US" sz="3200" b="1" dirty="0">
              <a:latin typeface="Abadi" panose="020B0604020104020204" pitchFamily="34" charset="0"/>
            </a:rPr>
            <a:t>3</a:t>
          </a:r>
          <a:r>
            <a:rPr lang="en-US" sz="2800" b="1" dirty="0">
              <a:latin typeface="Abadi" panose="020B0604020104020204" pitchFamily="34" charset="0"/>
            </a:rPr>
            <a:t>. Enroll in 12 Units, </a:t>
          </a:r>
          <a:r>
            <a:rPr lang="en-US" sz="2800" b="1" dirty="0">
              <a:solidFill>
                <a:schemeClr val="tx1"/>
              </a:solidFill>
              <a:latin typeface="Abadi" panose="020B0604020104020204" pitchFamily="34" charset="0"/>
            </a:rPr>
            <a:t>exception for SAS &amp; Next UP Program Scholars</a:t>
          </a:r>
          <a:endParaRPr lang="en-US" sz="3200" dirty="0">
            <a:solidFill>
              <a:schemeClr val="tx1"/>
            </a:solidFill>
            <a:latin typeface="Abadi" panose="020B0604020104020204" pitchFamily="34" charset="0"/>
          </a:endParaRPr>
        </a:p>
      </dgm:t>
    </dgm:pt>
    <dgm:pt modelId="{73A8145C-FCAD-4A29-A7C5-3727B1D7F997}" type="parTrans" cxnId="{2065117A-217F-4396-AA33-32D91956F7B9}">
      <dgm:prSet/>
      <dgm:spPr/>
      <dgm:t>
        <a:bodyPr/>
        <a:lstStyle/>
        <a:p>
          <a:endParaRPr lang="en-US"/>
        </a:p>
      </dgm:t>
    </dgm:pt>
    <dgm:pt modelId="{9295DFA7-3F86-40BF-82B4-7E6A0D1336DB}" type="sibTrans" cxnId="{2065117A-217F-4396-AA33-32D91956F7B9}">
      <dgm:prSet/>
      <dgm:spPr/>
      <dgm:t>
        <a:bodyPr/>
        <a:lstStyle/>
        <a:p>
          <a:endParaRPr lang="en-US"/>
        </a:p>
      </dgm:t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</dgm:pt>
    <dgm:pt modelId="{A9DD881E-A532-414B-870C-8ADE2076F78C}" type="pres">
      <dgm:prSet presAssocID="{477D14C5-CED9-4CFC-B338-DFB0C8090B9F}" presName="parentText" presStyleLbl="node1" presStyleIdx="0" presStyleCnt="4" custLinFactY="-7462" custLinFactNeighborX="-8623" custLinFactNeighborY="-100000">
        <dgm:presLayoutVars>
          <dgm:chMax val="0"/>
          <dgm:bulletEnabled val="1"/>
        </dgm:presLayoutVars>
      </dgm:prSet>
      <dgm:spPr/>
    </dgm:pt>
    <dgm:pt modelId="{1067138C-3620-4BB0-A631-2F8FE7018B09}" type="pres">
      <dgm:prSet presAssocID="{87E3C0DB-7BEE-424E-8E11-B838D238D595}" presName="spacer" presStyleCnt="0"/>
      <dgm:spPr/>
    </dgm:pt>
    <dgm:pt modelId="{52648027-EF78-4D69-BCCF-FFC4A28D1422}" type="pres">
      <dgm:prSet presAssocID="{D6510970-8F9C-4B45-A0F3-6ACB9AA76D4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A2DAFA-2702-4B22-9B82-BC64D333A293}" type="pres">
      <dgm:prSet presAssocID="{4B87F32C-3630-48F2-9114-4262C0BEEA9E}" presName="spacer" presStyleCnt="0"/>
      <dgm:spPr/>
    </dgm:pt>
    <dgm:pt modelId="{57A75629-8771-4B84-861B-92BA74DF87DD}" type="pres">
      <dgm:prSet presAssocID="{0D90BC3C-20BE-4A41-8751-54115B99F83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55236C2-A981-4DFC-978F-6B86854F659A}" type="pres">
      <dgm:prSet presAssocID="{9295DFA7-3F86-40BF-82B4-7E6A0D1336DB}" presName="spacer" presStyleCnt="0"/>
      <dgm:spPr/>
    </dgm:pt>
    <dgm:pt modelId="{D64CB5D5-837D-47FC-9E42-A26D800BC695}" type="pres">
      <dgm:prSet presAssocID="{CC6B7442-0B72-4EF2-9F13-1325B51AFF9F}" presName="parentText" presStyleLbl="node1" presStyleIdx="3" presStyleCnt="4" custLinFactNeighborX="952" custLinFactNeighborY="-5076">
        <dgm:presLayoutVars>
          <dgm:chMax val="0"/>
          <dgm:bulletEnabled val="1"/>
        </dgm:presLayoutVars>
      </dgm:prSet>
      <dgm:spPr/>
    </dgm:pt>
  </dgm:ptLst>
  <dgm:cxnLst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C6E7222A-5F84-456A-9806-D51868FAF8A9}" srcId="{90119837-5B71-4D44-BB01-DB0B084933C8}" destId="{D6510970-8F9C-4B45-A0F3-6ACB9AA76D40}" srcOrd="1" destOrd="0" parTransId="{7A9FC291-2B6A-4475-8B09-917F9F09E3AB}" sibTransId="{4B87F32C-3630-48F2-9114-4262C0BEEA9E}"/>
    <dgm:cxn modelId="{CC398E5E-DE9D-4486-BAD6-3178C6DD2035}" type="presOf" srcId="{CC6B7442-0B72-4EF2-9F13-1325B51AFF9F}" destId="{D64CB5D5-837D-47FC-9E42-A26D800BC695}" srcOrd="0" destOrd="0" presId="urn:microsoft.com/office/officeart/2005/8/layout/vList2"/>
    <dgm:cxn modelId="{6830536B-8127-413A-B6E7-F3DF6C44BD88}" type="presOf" srcId="{0D90BC3C-20BE-4A41-8751-54115B99F838}" destId="{57A75629-8771-4B84-861B-92BA74DF87DD}" srcOrd="0" destOrd="0" presId="urn:microsoft.com/office/officeart/2005/8/layout/vList2"/>
    <dgm:cxn modelId="{102D6D4D-90C9-40F4-A001-35DCC329B127}" srcId="{90119837-5B71-4D44-BB01-DB0B084933C8}" destId="{CC6B7442-0B72-4EF2-9F13-1325B51AFF9F}" srcOrd="3" destOrd="0" parTransId="{E3D139E0-5DC2-4F8E-9F8F-B3F0EBCD4689}" sibTransId="{FF80E1BA-0D6F-4EE8-9640-892A5897DBCD}"/>
    <dgm:cxn modelId="{5BDE416F-F97E-4F73-BE1A-C12EA4F60682}" type="presOf" srcId="{90119837-5B71-4D44-BB01-DB0B084933C8}" destId="{ED5DCCC5-BCA8-4491-AA37-BAF153ECA184}" srcOrd="0" destOrd="0" presId="urn:microsoft.com/office/officeart/2005/8/layout/vList2"/>
    <dgm:cxn modelId="{14FF7F54-3DFE-4D63-AEB1-BA3EDDC797CF}" type="presOf" srcId="{D6510970-8F9C-4B45-A0F3-6ACB9AA76D40}" destId="{52648027-EF78-4D69-BCCF-FFC4A28D1422}" srcOrd="0" destOrd="0" presId="urn:microsoft.com/office/officeart/2005/8/layout/vList2"/>
    <dgm:cxn modelId="{2065117A-217F-4396-AA33-32D91956F7B9}" srcId="{90119837-5B71-4D44-BB01-DB0B084933C8}" destId="{0D90BC3C-20BE-4A41-8751-54115B99F838}" srcOrd="2" destOrd="0" parTransId="{73A8145C-FCAD-4A29-A7C5-3727B1D7F997}" sibTransId="{9295DFA7-3F86-40BF-82B4-7E6A0D1336DB}"/>
    <dgm:cxn modelId="{F14BF790-66FB-4E22-88A6-4C804588AFC2}" type="presOf" srcId="{477D14C5-CED9-4CFC-B338-DFB0C8090B9F}" destId="{A9DD881E-A532-414B-870C-8ADE2076F78C}" srcOrd="0" destOrd="0" presId="urn:microsoft.com/office/officeart/2005/8/layout/vList2"/>
    <dgm:cxn modelId="{737A1C8E-4215-478F-B4B9-44D8F4E6BCDC}" type="presParOf" srcId="{ED5DCCC5-BCA8-4491-AA37-BAF153ECA184}" destId="{A9DD881E-A532-414B-870C-8ADE2076F78C}" srcOrd="0" destOrd="0" presId="urn:microsoft.com/office/officeart/2005/8/layout/vList2"/>
    <dgm:cxn modelId="{3F565F37-D2F0-4C03-A4F7-8D1B666B86EF}" type="presParOf" srcId="{ED5DCCC5-BCA8-4491-AA37-BAF153ECA184}" destId="{1067138C-3620-4BB0-A631-2F8FE7018B09}" srcOrd="1" destOrd="0" presId="urn:microsoft.com/office/officeart/2005/8/layout/vList2"/>
    <dgm:cxn modelId="{8895A4ED-30D1-40D6-8AE3-45FBFAA6DE70}" type="presParOf" srcId="{ED5DCCC5-BCA8-4491-AA37-BAF153ECA184}" destId="{52648027-EF78-4D69-BCCF-FFC4A28D1422}" srcOrd="2" destOrd="0" presId="urn:microsoft.com/office/officeart/2005/8/layout/vList2"/>
    <dgm:cxn modelId="{D5898CDD-9EF3-41BC-BB24-A812BA1BDC9E}" type="presParOf" srcId="{ED5DCCC5-BCA8-4491-AA37-BAF153ECA184}" destId="{3EA2DAFA-2702-4B22-9B82-BC64D333A293}" srcOrd="3" destOrd="0" presId="urn:microsoft.com/office/officeart/2005/8/layout/vList2"/>
    <dgm:cxn modelId="{0D1CBB81-4B91-4236-B13E-EABE7DF8749F}" type="presParOf" srcId="{ED5DCCC5-BCA8-4491-AA37-BAF153ECA184}" destId="{57A75629-8771-4B84-861B-92BA74DF87DD}" srcOrd="4" destOrd="0" presId="urn:microsoft.com/office/officeart/2005/8/layout/vList2"/>
    <dgm:cxn modelId="{451CCE1B-5A2D-414B-9D4F-0B3B68E0C302}" type="presParOf" srcId="{ED5DCCC5-BCA8-4491-AA37-BAF153ECA184}" destId="{655236C2-A981-4DFC-978F-6B86854F659A}" srcOrd="5" destOrd="0" presId="urn:microsoft.com/office/officeart/2005/8/layout/vList2"/>
    <dgm:cxn modelId="{9C877CA5-ACA3-41B8-A9B3-407B6D610544}" type="presParOf" srcId="{ED5DCCC5-BCA8-4491-AA37-BAF153ECA184}" destId="{D64CB5D5-837D-47FC-9E42-A26D800BC69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 custT="1"/>
      <dgm:spPr/>
      <dgm:t>
        <a:bodyPr/>
        <a:lstStyle/>
        <a:p>
          <a:pPr algn="l" rtl="0"/>
          <a:r>
            <a:rPr lang="en-US" sz="3200" b="1" dirty="0">
              <a:latin typeface="Abadi" panose="020B0604020104020204" pitchFamily="34" charset="0"/>
            </a:rPr>
            <a:t>4: Complete annually a Free Application for Federal Student Aid (FASFA) or Dream Act</a:t>
          </a:r>
        </a:p>
      </dgm:t>
      <dgm:extLst>
        <a:ext uri="{E40237B7-FDA0-4F09-8148-C483321AD2D9}">
          <dgm14:cNvPr xmlns:dgm14="http://schemas.microsoft.com/office/drawing/2010/diagram" id="0" name="" descr="Vertical bullet list showing 3 groups arranged one below the other and bullet points are present under each group."/>
        </a:ext>
      </dgm:extLs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 custT="1"/>
      <dgm:spPr/>
      <dgm:t>
        <a:bodyPr/>
        <a:lstStyle/>
        <a:p>
          <a:pPr algn="l" rtl="0">
            <a:buFontTx/>
            <a:buNone/>
          </a:pPr>
          <a:r>
            <a:rPr lang="en-US" sz="3600" b="1" dirty="0">
              <a:latin typeface="Abadi" panose="020B0604020104020204" pitchFamily="34" charset="0"/>
            </a:rPr>
            <a:t>5: </a:t>
          </a:r>
          <a:r>
            <a:rPr lang="en-US" sz="3200" b="1" dirty="0">
              <a:latin typeface="Abadi" panose="020B0604020104020204" pitchFamily="34" charset="0"/>
            </a:rPr>
            <a:t>Maintain a 2.0 GPA</a:t>
          </a:r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 custT="1"/>
      <dgm:spPr/>
      <dgm:t>
        <a:bodyPr/>
        <a:lstStyle/>
        <a:p>
          <a:pPr algn="l" rtl="0"/>
          <a:r>
            <a:rPr lang="en-US" sz="3600" b="1" dirty="0">
              <a:latin typeface="Abadi" panose="020B0604020104020204" pitchFamily="34" charset="0"/>
            </a:rPr>
            <a:t>6</a:t>
          </a:r>
          <a:r>
            <a:rPr lang="en-US" sz="4000" b="1" dirty="0">
              <a:latin typeface="Abadi" panose="020B0604020104020204" pitchFamily="34" charset="0"/>
            </a:rPr>
            <a:t>:</a:t>
          </a:r>
          <a:r>
            <a:rPr lang="en-US" sz="2800" b="1" dirty="0">
              <a:latin typeface="Abadi" panose="020B0604020104020204" pitchFamily="34" charset="0"/>
            </a:rPr>
            <a:t> </a:t>
          </a:r>
          <a:r>
            <a:rPr lang="en-US" sz="3200" b="1" dirty="0">
              <a:latin typeface="Abadi" panose="020B0604020104020204" pitchFamily="34" charset="0"/>
            </a:rPr>
            <a:t>Complete an academic progress report in the Fall and Spring Term </a:t>
          </a:r>
          <a:endParaRPr lang="en-US" sz="3000" b="1" dirty="0">
            <a:latin typeface="Abadi" panose="020B0604020104020204" pitchFamily="34" charset="0"/>
          </a:endParaRPr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98544DB6-03DF-4C2B-8FD6-DE59EB54EAAC}">
      <dgm:prSet custT="1"/>
      <dgm:spPr/>
      <dgm:t>
        <a:bodyPr/>
        <a:lstStyle/>
        <a:p>
          <a:pPr rtl="0"/>
          <a:r>
            <a:rPr lang="en-US" sz="2800" b="1" dirty="0">
              <a:latin typeface="Abadi" panose="020B0604020104020204" pitchFamily="34" charset="0"/>
            </a:rPr>
            <a:t>7: </a:t>
          </a:r>
          <a:r>
            <a:rPr lang="en-US" sz="3200" b="1" dirty="0">
              <a:latin typeface="Abadi" panose="020B0604020104020204" pitchFamily="34" charset="0"/>
            </a:rPr>
            <a:t>Complete other required  Program Forms (e.g., Reduce Unit Form)</a:t>
          </a:r>
        </a:p>
      </dgm:t>
    </dgm:pt>
    <dgm:pt modelId="{39FBB0F5-AB55-4DBC-930D-41D9E1CA683D}" type="parTrans" cxnId="{252EF3CE-C73A-4611-ADEE-ADC484C4A871}">
      <dgm:prSet/>
      <dgm:spPr/>
      <dgm:t>
        <a:bodyPr/>
        <a:lstStyle/>
        <a:p>
          <a:endParaRPr lang="en-US"/>
        </a:p>
      </dgm:t>
    </dgm:pt>
    <dgm:pt modelId="{F6DB447A-76C2-48CD-91AE-AD2C4E91A87D}" type="sibTrans" cxnId="{252EF3CE-C73A-4611-ADEE-ADC484C4A871}">
      <dgm:prSet/>
      <dgm:spPr/>
      <dgm:t>
        <a:bodyPr/>
        <a:lstStyle/>
        <a:p>
          <a:endParaRPr lang="en-US"/>
        </a:p>
      </dgm:t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</dgm:pt>
    <dgm:pt modelId="{A9DD881E-A532-414B-870C-8ADE2076F78C}" type="pres">
      <dgm:prSet presAssocID="{477D14C5-CED9-4CFC-B338-DFB0C8090B9F}" presName="parentText" presStyleLbl="node1" presStyleIdx="0" presStyleCnt="4" custLinFactNeighborX="1301" custLinFactNeighborY="-19691">
        <dgm:presLayoutVars>
          <dgm:chMax val="0"/>
          <dgm:bulletEnabled val="1"/>
        </dgm:presLayoutVars>
      </dgm:prSet>
      <dgm:spPr/>
    </dgm:pt>
    <dgm:pt modelId="{1067138C-3620-4BB0-A631-2F8FE7018B09}" type="pres">
      <dgm:prSet presAssocID="{87E3C0DB-7BEE-424E-8E11-B838D238D595}" presName="spacer" presStyleCnt="0"/>
      <dgm:spPr/>
    </dgm:pt>
    <dgm:pt modelId="{52648027-EF78-4D69-BCCF-FFC4A28D1422}" type="pres">
      <dgm:prSet presAssocID="{D6510970-8F9C-4B45-A0F3-6ACB9AA76D40}" presName="parentText" presStyleLbl="node1" presStyleIdx="1" presStyleCnt="4" custLinFactY="-3247" custLinFactNeighborX="-515" custLinFactNeighborY="-100000">
        <dgm:presLayoutVars>
          <dgm:chMax val="0"/>
          <dgm:bulletEnabled val="1"/>
        </dgm:presLayoutVars>
      </dgm:prSet>
      <dgm:spPr/>
    </dgm:pt>
    <dgm:pt modelId="{3EA2DAFA-2702-4B22-9B82-BC64D333A293}" type="pres">
      <dgm:prSet presAssocID="{4B87F32C-3630-48F2-9114-4262C0BEEA9E}" presName="spacer" presStyleCnt="0"/>
      <dgm:spPr/>
    </dgm:pt>
    <dgm:pt modelId="{D64CB5D5-837D-47FC-9E42-A26D800BC695}" type="pres">
      <dgm:prSet presAssocID="{CC6B7442-0B72-4EF2-9F13-1325B51AFF9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FDFFB70-7D9F-420A-A98F-23320D57426D}" type="pres">
      <dgm:prSet presAssocID="{FF80E1BA-0D6F-4EE8-9640-892A5897DBCD}" presName="spacer" presStyleCnt="0"/>
      <dgm:spPr/>
    </dgm:pt>
    <dgm:pt modelId="{F4E141F6-68D2-408C-BCD8-A929CF1C4C43}" type="pres">
      <dgm:prSet presAssocID="{98544DB6-03DF-4C2B-8FD6-DE59EB54EA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C6E7222A-5F84-456A-9806-D51868FAF8A9}" srcId="{90119837-5B71-4D44-BB01-DB0B084933C8}" destId="{D6510970-8F9C-4B45-A0F3-6ACB9AA76D40}" srcOrd="1" destOrd="0" parTransId="{7A9FC291-2B6A-4475-8B09-917F9F09E3AB}" sibTransId="{4B87F32C-3630-48F2-9114-4262C0BEEA9E}"/>
    <dgm:cxn modelId="{CC398E5E-DE9D-4486-BAD6-3178C6DD2035}" type="presOf" srcId="{CC6B7442-0B72-4EF2-9F13-1325B51AFF9F}" destId="{D64CB5D5-837D-47FC-9E42-A26D800BC695}" srcOrd="0" destOrd="0" presId="urn:microsoft.com/office/officeart/2005/8/layout/vList2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5BDE416F-F97E-4F73-BE1A-C12EA4F60682}" type="presOf" srcId="{90119837-5B71-4D44-BB01-DB0B084933C8}" destId="{ED5DCCC5-BCA8-4491-AA37-BAF153ECA184}" srcOrd="0" destOrd="0" presId="urn:microsoft.com/office/officeart/2005/8/layout/vList2"/>
    <dgm:cxn modelId="{14FF7F54-3DFE-4D63-AEB1-BA3EDDC797CF}" type="presOf" srcId="{D6510970-8F9C-4B45-A0F3-6ACB9AA76D40}" destId="{52648027-EF78-4D69-BCCF-FFC4A28D1422}" srcOrd="0" destOrd="0" presId="urn:microsoft.com/office/officeart/2005/8/layout/vList2"/>
    <dgm:cxn modelId="{F14BF790-66FB-4E22-88A6-4C804588AFC2}" type="presOf" srcId="{477D14C5-CED9-4CFC-B338-DFB0C8090B9F}" destId="{A9DD881E-A532-414B-870C-8ADE2076F78C}" srcOrd="0" destOrd="0" presId="urn:microsoft.com/office/officeart/2005/8/layout/vList2"/>
    <dgm:cxn modelId="{252EF3CE-C73A-4611-ADEE-ADC484C4A871}" srcId="{90119837-5B71-4D44-BB01-DB0B084933C8}" destId="{98544DB6-03DF-4C2B-8FD6-DE59EB54EAAC}" srcOrd="3" destOrd="0" parTransId="{39FBB0F5-AB55-4DBC-930D-41D9E1CA683D}" sibTransId="{F6DB447A-76C2-48CD-91AE-AD2C4E91A87D}"/>
    <dgm:cxn modelId="{D66C9FD4-D7EB-4DF9-9789-E851E57805C4}" type="presOf" srcId="{98544DB6-03DF-4C2B-8FD6-DE59EB54EAAC}" destId="{F4E141F6-68D2-408C-BCD8-A929CF1C4C43}" srcOrd="0" destOrd="0" presId="urn:microsoft.com/office/officeart/2005/8/layout/vList2"/>
    <dgm:cxn modelId="{737A1C8E-4215-478F-B4B9-44D8F4E6BCDC}" type="presParOf" srcId="{ED5DCCC5-BCA8-4491-AA37-BAF153ECA184}" destId="{A9DD881E-A532-414B-870C-8ADE2076F78C}" srcOrd="0" destOrd="0" presId="urn:microsoft.com/office/officeart/2005/8/layout/vList2"/>
    <dgm:cxn modelId="{3F565F37-D2F0-4C03-A4F7-8D1B666B86EF}" type="presParOf" srcId="{ED5DCCC5-BCA8-4491-AA37-BAF153ECA184}" destId="{1067138C-3620-4BB0-A631-2F8FE7018B09}" srcOrd="1" destOrd="0" presId="urn:microsoft.com/office/officeart/2005/8/layout/vList2"/>
    <dgm:cxn modelId="{8895A4ED-30D1-40D6-8AE3-45FBFAA6DE70}" type="presParOf" srcId="{ED5DCCC5-BCA8-4491-AA37-BAF153ECA184}" destId="{52648027-EF78-4D69-BCCF-FFC4A28D1422}" srcOrd="2" destOrd="0" presId="urn:microsoft.com/office/officeart/2005/8/layout/vList2"/>
    <dgm:cxn modelId="{D5898CDD-9EF3-41BC-BB24-A812BA1BDC9E}" type="presParOf" srcId="{ED5DCCC5-BCA8-4491-AA37-BAF153ECA184}" destId="{3EA2DAFA-2702-4B22-9B82-BC64D333A293}" srcOrd="3" destOrd="0" presId="urn:microsoft.com/office/officeart/2005/8/layout/vList2"/>
    <dgm:cxn modelId="{9C877CA5-ACA3-41B8-A9B3-407B6D610544}" type="presParOf" srcId="{ED5DCCC5-BCA8-4491-AA37-BAF153ECA184}" destId="{D64CB5D5-837D-47FC-9E42-A26D800BC695}" srcOrd="4" destOrd="0" presId="urn:microsoft.com/office/officeart/2005/8/layout/vList2"/>
    <dgm:cxn modelId="{E921F684-59B6-4674-AB61-D2D86B1FB6CB}" type="presParOf" srcId="{ED5DCCC5-BCA8-4491-AA37-BAF153ECA184}" destId="{6FDFFB70-7D9F-420A-A98F-23320D57426D}" srcOrd="5" destOrd="0" presId="urn:microsoft.com/office/officeart/2005/8/layout/vList2"/>
    <dgm:cxn modelId="{ACE9F7A0-4FA2-49E4-B49B-5DD90F71713B}" type="presParOf" srcId="{ED5DCCC5-BCA8-4491-AA37-BAF153ECA184}" destId="{F4E141F6-68D2-408C-BCD8-A929CF1C4C4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0"/>
          <a:ext cx="9701212" cy="880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badi" panose="020B0604020104020204" pitchFamily="34" charset="0"/>
            </a:rPr>
            <a:t>1: Schedule and meet your  Academic Counseling three (3) in the Fall and Spring Terms</a:t>
          </a:r>
        </a:p>
      </dsp:txBody>
      <dsp:txXfrm>
        <a:off x="42961" y="42961"/>
        <a:ext cx="9615290" cy="794133"/>
      </dsp:txXfrm>
    </dsp:sp>
    <dsp:sp modelId="{52648027-EF78-4D69-BCCF-FFC4A28D1422}">
      <dsp:nvSpPr>
        <dsp:cNvPr id="0" name=""/>
        <dsp:cNvSpPr/>
      </dsp:nvSpPr>
      <dsp:spPr>
        <a:xfrm>
          <a:off x="0" y="892383"/>
          <a:ext cx="9701212" cy="880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200" b="1" kern="1200" dirty="0">
              <a:latin typeface="Abadi" panose="020B0604020104020204" pitchFamily="34" charset="0"/>
            </a:rPr>
            <a:t>2: Establish /Revise Student Education Plan (SEP)</a:t>
          </a:r>
        </a:p>
      </dsp:txBody>
      <dsp:txXfrm>
        <a:off x="42961" y="935344"/>
        <a:ext cx="9615290" cy="794133"/>
      </dsp:txXfrm>
    </dsp:sp>
    <dsp:sp modelId="{57A75629-8771-4B84-861B-92BA74DF87DD}">
      <dsp:nvSpPr>
        <dsp:cNvPr id="0" name=""/>
        <dsp:cNvSpPr/>
      </dsp:nvSpPr>
      <dsp:spPr>
        <a:xfrm>
          <a:off x="0" y="1783561"/>
          <a:ext cx="9701212" cy="880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200" b="1" kern="1200" dirty="0">
              <a:latin typeface="Abadi" panose="020B0604020104020204" pitchFamily="34" charset="0"/>
            </a:rPr>
            <a:t>3</a:t>
          </a:r>
          <a:r>
            <a:rPr lang="en-US" sz="2800" b="1" kern="1200" dirty="0">
              <a:latin typeface="Abadi" panose="020B0604020104020204" pitchFamily="34" charset="0"/>
            </a:rPr>
            <a:t>. Enroll in 12 Units, </a:t>
          </a:r>
          <a:r>
            <a:rPr lang="en-US" sz="2800" b="1" kern="1200" dirty="0">
              <a:solidFill>
                <a:schemeClr val="tx1"/>
              </a:solidFill>
              <a:latin typeface="Abadi" panose="020B0604020104020204" pitchFamily="34" charset="0"/>
            </a:rPr>
            <a:t>exception for SAS &amp; Next UP Program Scholars</a:t>
          </a:r>
          <a:endParaRPr lang="en-US" sz="3200" kern="1200" dirty="0">
            <a:solidFill>
              <a:schemeClr val="tx1"/>
            </a:solidFill>
            <a:latin typeface="Abadi" panose="020B0604020104020204" pitchFamily="34" charset="0"/>
          </a:endParaRPr>
        </a:p>
      </dsp:txBody>
      <dsp:txXfrm>
        <a:off x="42961" y="1826522"/>
        <a:ext cx="9615290" cy="794133"/>
      </dsp:txXfrm>
    </dsp:sp>
    <dsp:sp modelId="{D64CB5D5-837D-47FC-9E42-A26D800BC695}">
      <dsp:nvSpPr>
        <dsp:cNvPr id="0" name=""/>
        <dsp:cNvSpPr/>
      </dsp:nvSpPr>
      <dsp:spPr>
        <a:xfrm>
          <a:off x="0" y="2674175"/>
          <a:ext cx="9701212" cy="880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badi" panose="020B0604020104020204" pitchFamily="34" charset="0"/>
            </a:rPr>
            <a:t>4. Grant request, talk with your Academic Counselor .  </a:t>
          </a:r>
        </a:p>
      </dsp:txBody>
      <dsp:txXfrm>
        <a:off x="42961" y="2717136"/>
        <a:ext cx="9615290" cy="7941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0"/>
          <a:ext cx="9703946" cy="8741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badi" panose="020B0604020104020204" pitchFamily="34" charset="0"/>
            </a:rPr>
            <a:t>4: Complete annually a Free Application for Federal Student Aid (FASFA) or Dream Act</a:t>
          </a:r>
        </a:p>
      </dsp:txBody>
      <dsp:txXfrm>
        <a:off x="42673" y="42673"/>
        <a:ext cx="9618600" cy="788820"/>
      </dsp:txXfrm>
    </dsp:sp>
    <dsp:sp modelId="{52648027-EF78-4D69-BCCF-FFC4A28D1422}">
      <dsp:nvSpPr>
        <dsp:cNvPr id="0" name=""/>
        <dsp:cNvSpPr/>
      </dsp:nvSpPr>
      <dsp:spPr>
        <a:xfrm>
          <a:off x="0" y="846379"/>
          <a:ext cx="9703946" cy="8741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600" b="1" kern="1200" dirty="0">
              <a:latin typeface="Abadi" panose="020B0604020104020204" pitchFamily="34" charset="0"/>
            </a:rPr>
            <a:t>5: </a:t>
          </a:r>
          <a:r>
            <a:rPr lang="en-US" sz="3200" b="1" kern="1200" dirty="0">
              <a:latin typeface="Abadi" panose="020B0604020104020204" pitchFamily="34" charset="0"/>
            </a:rPr>
            <a:t>Maintain a 2.0 GPA</a:t>
          </a:r>
        </a:p>
      </dsp:txBody>
      <dsp:txXfrm>
        <a:off x="42673" y="889052"/>
        <a:ext cx="9618600" cy="788820"/>
      </dsp:txXfrm>
    </dsp:sp>
    <dsp:sp modelId="{D64CB5D5-837D-47FC-9E42-A26D800BC695}">
      <dsp:nvSpPr>
        <dsp:cNvPr id="0" name=""/>
        <dsp:cNvSpPr/>
      </dsp:nvSpPr>
      <dsp:spPr>
        <a:xfrm>
          <a:off x="0" y="1770501"/>
          <a:ext cx="9703946" cy="8741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Abadi" panose="020B0604020104020204" pitchFamily="34" charset="0"/>
            </a:rPr>
            <a:t>6</a:t>
          </a:r>
          <a:r>
            <a:rPr lang="en-US" sz="4000" b="1" kern="1200" dirty="0">
              <a:latin typeface="Abadi" panose="020B0604020104020204" pitchFamily="34" charset="0"/>
            </a:rPr>
            <a:t>:</a:t>
          </a:r>
          <a:r>
            <a:rPr lang="en-US" sz="2800" b="1" kern="1200" dirty="0">
              <a:latin typeface="Abadi" panose="020B0604020104020204" pitchFamily="34" charset="0"/>
            </a:rPr>
            <a:t> </a:t>
          </a:r>
          <a:r>
            <a:rPr lang="en-US" sz="3200" b="1" kern="1200" dirty="0">
              <a:latin typeface="Abadi" panose="020B0604020104020204" pitchFamily="34" charset="0"/>
            </a:rPr>
            <a:t>Complete an academic progress report in the Fall and Spring Term </a:t>
          </a:r>
          <a:endParaRPr lang="en-US" sz="3000" b="1" kern="1200" dirty="0">
            <a:latin typeface="Abadi" panose="020B0604020104020204" pitchFamily="34" charset="0"/>
          </a:endParaRPr>
        </a:p>
      </dsp:txBody>
      <dsp:txXfrm>
        <a:off x="42673" y="1813174"/>
        <a:ext cx="9618600" cy="788820"/>
      </dsp:txXfrm>
    </dsp:sp>
    <dsp:sp modelId="{F4E141F6-68D2-408C-BCD8-A929CF1C4C43}">
      <dsp:nvSpPr>
        <dsp:cNvPr id="0" name=""/>
        <dsp:cNvSpPr/>
      </dsp:nvSpPr>
      <dsp:spPr>
        <a:xfrm>
          <a:off x="0" y="2655454"/>
          <a:ext cx="9703946" cy="8741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badi" panose="020B0604020104020204" pitchFamily="34" charset="0"/>
            </a:rPr>
            <a:t>7: </a:t>
          </a:r>
          <a:r>
            <a:rPr lang="en-US" sz="3200" b="1" kern="1200" dirty="0">
              <a:latin typeface="Abadi" panose="020B0604020104020204" pitchFamily="34" charset="0"/>
            </a:rPr>
            <a:t>Complete other required  Program Forms (e.g., Reduce Unit Form)</a:t>
          </a:r>
        </a:p>
      </dsp:txBody>
      <dsp:txXfrm>
        <a:off x="42673" y="2698127"/>
        <a:ext cx="9618600" cy="788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6/9/2025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6/9/2025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3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3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52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68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9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52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4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59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6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E9EC-A248-48ED-B546-AAD32F370AC5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D7EF-E066-4C99-8850-66FC83A7B46A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1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60DB-BCAD-4F4E-A34B-6EDE7D7F9E4E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85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29897" y="3771174"/>
            <a:ext cx="7383905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940F-CA0C-4D5C-A075-454C33F3189E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117505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3124201"/>
            <a:ext cx="8823361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4827-8B3C-4347-844F-38A6C6CFF601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9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F5EBB-1ECA-4DFD-990A-C00C7C64A278}" type="datetime1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02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9C1-B1BC-4B65-9C1D-AC16800A7D39}" type="datetime1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59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3416-7F74-41A1-B71B-F567B2835D5E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2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B26E-4D9D-46B9-B02F-6D5DFC493829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6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E4AC4-5EDC-4890-87C2-59B50E440FAD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6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392-9B49-497E-837E-0B6F695692B0}" type="datetime1">
              <a:rPr lang="en-US" smtClean="0"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6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3DD9-52C4-42B7-8ACC-9F8084F9F7A2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0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accent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1176-3AF3-45F2-A8D3-89B333B246BC}" type="datetime1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9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A690-0BD7-4C49-BD5F-B9A6D81A0766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65E5-2EBA-4728-9EDA-74BB80F535A2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1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177D-88CF-4757-B822-B9BF0008B9D7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7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031-276D-4DFF-B306-C0FB2B6B663A}" type="datetime1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4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7998114" y="0"/>
            <a:ext cx="1602969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6770" y="6092866"/>
            <a:ext cx="99347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439940F-CA0C-4D5C-A075-454C33F3189E}" type="datetime1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7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  <p:sldLayoutId id="214748378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lameda.edu/students/orientation-2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donato@peralta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0811" y="0"/>
            <a:ext cx="12038013" cy="13970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dirty="0"/>
            </a:br>
            <a:r>
              <a:rPr lang="en-US" sz="8900" b="1" dirty="0">
                <a:latin typeface="Abadi" panose="020B0604020104020204" pitchFamily="34" charset="0"/>
              </a:rPr>
              <a:t>WELCOME</a:t>
            </a:r>
            <a:br>
              <a:rPr lang="en-US" sz="3100" dirty="0">
                <a:latin typeface="Abadi" panose="020B0604020104020204" pitchFamily="34" charset="0"/>
              </a:rPr>
            </a:br>
            <a:r>
              <a:rPr lang="en-US" sz="3600" b="1" dirty="0">
                <a:latin typeface="Abadi" panose="020B0604020104020204" pitchFamily="34" charset="0"/>
              </a:rPr>
              <a:t>Extended Opportunity Programs &amp; Services (EOP&amp;S) and </a:t>
            </a:r>
            <a:br>
              <a:rPr lang="en-US" sz="3600" b="1" dirty="0">
                <a:latin typeface="Abadi" panose="020B0604020104020204" pitchFamily="34" charset="0"/>
              </a:rPr>
            </a:br>
            <a:r>
              <a:rPr lang="en-US" sz="3600" b="1" dirty="0">
                <a:latin typeface="Abadi" panose="020B0604020104020204" pitchFamily="34" charset="0"/>
              </a:rPr>
              <a:t>SALAAM Programs: New Student Orientation</a:t>
            </a:r>
            <a:endParaRPr lang="en-US" b="1" dirty="0">
              <a:latin typeface="Abadi" panose="020B0604020104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45742B-B787-4ABC-B860-99A487961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40702"/>
              </p:ext>
            </p:extLst>
          </p:nvPr>
        </p:nvGraphicFramePr>
        <p:xfrm>
          <a:off x="1091406" y="3429000"/>
          <a:ext cx="10156824" cy="262473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85608">
                  <a:extLst>
                    <a:ext uri="{9D8B030D-6E8A-4147-A177-3AD203B41FA5}">
                      <a16:colId xmlns:a16="http://schemas.microsoft.com/office/drawing/2014/main" val="205649468"/>
                    </a:ext>
                  </a:extLst>
                </a:gridCol>
                <a:gridCol w="3385608">
                  <a:extLst>
                    <a:ext uri="{9D8B030D-6E8A-4147-A177-3AD203B41FA5}">
                      <a16:colId xmlns:a16="http://schemas.microsoft.com/office/drawing/2014/main" val="3386762410"/>
                    </a:ext>
                  </a:extLst>
                </a:gridCol>
                <a:gridCol w="3385608">
                  <a:extLst>
                    <a:ext uri="{9D8B030D-6E8A-4147-A177-3AD203B41FA5}">
                      <a16:colId xmlns:a16="http://schemas.microsoft.com/office/drawing/2014/main" val="375584395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badi" panose="020B0604020104020204" pitchFamily="34" charset="0"/>
                        </a:rPr>
                        <a:t>BELIEVE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badi" panose="020B0604020104020204" pitchFamily="34" charset="0"/>
                        </a:rPr>
                        <a:t>ACHIEVE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badi" panose="020B0604020104020204" pitchFamily="34" charset="0"/>
                        </a:rPr>
                        <a:t>SUCCEED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663091"/>
                  </a:ext>
                </a:extLst>
              </a:tr>
              <a:tr h="20913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819033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B4009-359F-6826-D86A-D84A4533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0316A-5764-480F-BD84-6C1BCC9F0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472" y="3795311"/>
            <a:ext cx="2113288" cy="208954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D42140-FCA6-4565-AC7F-BAE7FF4CD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3174" y="3773996"/>
            <a:ext cx="2113288" cy="208954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E1FA64-DB1E-4E55-91EA-53AF27F497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4876" y="3801147"/>
            <a:ext cx="2119224" cy="2083707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711182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59E44-2B9F-E8CF-17F1-382030B5F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641" y="389326"/>
            <a:ext cx="10157354" cy="1114851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Abadi" panose="020B0604020104020204" pitchFamily="34" charset="0"/>
              </a:rPr>
              <a:t>QUESTIONS</a:t>
            </a:r>
            <a:endParaRPr lang="en-US" sz="3600" b="1" dirty="0">
              <a:latin typeface="Abadi" panose="020B06040201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16ACF-5928-ECEA-75BA-403FD262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C6F287-43E6-9F86-A752-04E48FC1FB74}"/>
              </a:ext>
            </a:extLst>
          </p:cNvPr>
          <p:cNvSpPr txBox="1"/>
          <p:nvPr/>
        </p:nvSpPr>
        <p:spPr>
          <a:xfrm>
            <a:off x="520641" y="1984796"/>
            <a:ext cx="106671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Abadi" panose="020B0604020104020204" pitchFamily="34" charset="0"/>
              </a:rPr>
              <a:t>Next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>
                <a:latin typeface="Abadi" panose="020B0604020104020204" pitchFamily="34" charset="0"/>
              </a:rPr>
              <a:t>Sign off Photo and Field Trip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>
                <a:latin typeface="Abadi" panose="020B0604020104020204" pitchFamily="34" charset="0"/>
              </a:rPr>
              <a:t>COA Campus Tour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800" b="1" dirty="0">
                <a:latin typeface="Abadi" panose="020B0604020104020204" pitchFamily="34" charset="0"/>
              </a:rPr>
              <a:t> COA Welcome Center – Get your Student Identification Card, Review any outstanding payments with Financial Aid Office,  Schedule Academic Counseling Appointments and, if needed meet with Admissions and Records or Financial Aid Departments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1C8239-952E-427C-9921-12BF604EEB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844" y="5103211"/>
            <a:ext cx="1459059" cy="1459059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60475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37CF-AA55-0E55-4271-174F8312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>
                <a:latin typeface="Abadi" panose="020B0604020104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F7330-C3C0-BACA-0D22-4BC0A71AA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683" y="1540042"/>
            <a:ext cx="10326975" cy="416397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Introduction – Program Staff, Peer Mentors and New to EOP&amp;S, CARE and SALAAM Students: </a:t>
            </a:r>
            <a:r>
              <a:rPr lang="en-US" sz="3200" b="1" dirty="0">
                <a:latin typeface="Abadi" panose="020B0604020104020204" pitchFamily="34" charset="0"/>
                <a:hlinkClick r:id="rId3"/>
              </a:rPr>
              <a:t>Orientation – College of Alameda</a:t>
            </a:r>
            <a:endParaRPr lang="en-US" sz="3600" b="1" dirty="0">
              <a:latin typeface="Abadi" panose="020B0604020104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Learn the COA EOP&amp;S, CARE &amp; SALAAM Programs requirements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Complete COA Campus Tour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1DBBE-DB43-A137-2E5A-8688154A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2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6EE2EB-9E9B-4BE5-AA1F-4875C330C1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844" y="5103211"/>
            <a:ext cx="1459059" cy="1459059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75047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596" y="363152"/>
            <a:ext cx="9402274" cy="1400530"/>
          </a:xfrm>
        </p:spPr>
        <p:txBody>
          <a:bodyPr/>
          <a:lstStyle/>
          <a:p>
            <a:r>
              <a:rPr lang="en-US" sz="6000" b="1" dirty="0">
                <a:latin typeface="Abadi" panose="020B0604020104020204" pitchFamily="34" charset="0"/>
              </a:rPr>
              <a:t>Who do we serve?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58825" y="1504410"/>
            <a:ext cx="10668404" cy="4470400"/>
          </a:xfrm>
        </p:spPr>
        <p:txBody>
          <a:bodyPr>
            <a:normAutofit/>
          </a:bodyPr>
          <a:lstStyle/>
          <a:p>
            <a:pPr algn="l"/>
            <a:r>
              <a:rPr lang="en-US" sz="3600" b="1" i="0" u="none" strike="noStrike" baseline="0" dirty="0">
                <a:solidFill>
                  <a:srgbClr val="FFFFFF"/>
                </a:solidFill>
                <a:latin typeface="Abadi" panose="020B0604020104020204" pitchFamily="34" charset="0"/>
              </a:rPr>
              <a:t>First-generation college students</a:t>
            </a:r>
          </a:p>
          <a:p>
            <a:pPr algn="l"/>
            <a:r>
              <a:rPr lang="en-US" sz="3600" b="1" i="0" u="none" strike="noStrike" baseline="0" dirty="0">
                <a:solidFill>
                  <a:srgbClr val="FFFFFF"/>
                </a:solidFill>
                <a:latin typeface="Abadi" panose="020B0604020104020204" pitchFamily="34" charset="0"/>
              </a:rPr>
              <a:t>Students who come from financial hardship</a:t>
            </a:r>
          </a:p>
          <a:p>
            <a:pPr algn="l"/>
            <a:r>
              <a:rPr lang="en-US" sz="3600" b="1" i="0" u="none" strike="noStrike" baseline="0" dirty="0">
                <a:solidFill>
                  <a:srgbClr val="FFFFFF"/>
                </a:solidFill>
                <a:latin typeface="Abadi" panose="020B0604020104020204" pitchFamily="34" charset="0"/>
              </a:rPr>
              <a:t>Students with below a 2.0 GPA in high school</a:t>
            </a:r>
          </a:p>
          <a:p>
            <a:pPr algn="l"/>
            <a:r>
              <a:rPr lang="en-US" sz="3600" b="1" i="0" u="none" strike="noStrike" baseline="0" dirty="0">
                <a:solidFill>
                  <a:srgbClr val="FFFFFF"/>
                </a:solidFill>
                <a:latin typeface="Abadi" panose="020B0604020104020204" pitchFamily="34" charset="0"/>
              </a:rPr>
              <a:t>English is not your native language</a:t>
            </a:r>
          </a:p>
          <a:p>
            <a:pPr algn="l"/>
            <a:r>
              <a:rPr lang="en-US" sz="3600" b="1" i="0" u="none" strike="noStrike" baseline="0" dirty="0">
                <a:solidFill>
                  <a:srgbClr val="FFFFFF"/>
                </a:solidFill>
                <a:latin typeface="Abadi" panose="020B0604020104020204" pitchFamily="34" charset="0"/>
              </a:rPr>
              <a:t>Students who did not graduate from high school or obtain a G.E.D.</a:t>
            </a:r>
            <a:endParaRPr lang="en-US" sz="4800" b="1" dirty="0"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B6B9-29B4-D1E1-87DB-C99C7BECF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21F37C-C316-400A-83E5-A637503284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844" y="5103211"/>
            <a:ext cx="1459059" cy="1459059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046728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C65A11-49B0-4D5E-9445-A4A3BA4B63EE}"/>
              </a:ext>
            </a:extLst>
          </p:cNvPr>
          <p:cNvSpPr/>
          <p:nvPr/>
        </p:nvSpPr>
        <p:spPr>
          <a:xfrm>
            <a:off x="483272" y="406719"/>
            <a:ext cx="11222279" cy="8814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6000" b="1" dirty="0">
                <a:latin typeface="Abadi" panose="020B0604020104020204" pitchFamily="34" charset="0"/>
                <a:ea typeface="+mj-ea"/>
                <a:cs typeface="+mj-cs"/>
              </a:rPr>
              <a:t>What services are provided?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EE4CCE3-1BF6-480E-AAD2-4C748521292E}"/>
              </a:ext>
            </a:extLst>
          </p:cNvPr>
          <p:cNvSpPr txBox="1">
            <a:spLocks/>
          </p:cNvSpPr>
          <p:nvPr/>
        </p:nvSpPr>
        <p:spPr>
          <a:xfrm>
            <a:off x="775801" y="1714500"/>
            <a:ext cx="9688749" cy="4303644"/>
          </a:xfrm>
          <a:prstGeom prst="rect">
            <a:avLst/>
          </a:prstGeom>
        </p:spPr>
        <p:txBody>
          <a:bodyPr vert="horz" lIns="121899" tIns="60949" rIns="121899" bIns="60949" rtlCol="0" anchor="t">
            <a:normAutofit fontScale="92500" lnSpcReduction="10000"/>
          </a:bodyPr>
          <a:lstStyle>
            <a:lvl1pPr marL="0" indent="0" algn="l" defTabSz="1218987" rtl="0" eaLnBrk="1" latinLnBrk="0" hangingPunct="1">
              <a:lnSpc>
                <a:spcPct val="95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Dedicate Academic Counseling and Advising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latin typeface="Abadi" panose="020B0604020104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Priority Registration for classes</a:t>
            </a:r>
            <a:endParaRPr lang="en-US" sz="2400" b="1" dirty="0">
              <a:latin typeface="Abadi" panose="020B06040201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Abadi" panose="020B0604020104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GRANTS for books, uniform, academic supplies child care, transportation, grocery and other support services</a:t>
            </a:r>
          </a:p>
          <a:p>
            <a:pPr marL="742950" indent="-742950">
              <a:buFont typeface="+mj-lt"/>
              <a:buAutoNum type="arabicPeriod"/>
            </a:pPr>
            <a:endParaRPr lang="en-US" sz="3600" b="1" dirty="0">
              <a:latin typeface="Abadi" panose="020B0604020104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latin typeface="Abadi" panose="020B0604020104020204" pitchFamily="34" charset="0"/>
              </a:rPr>
              <a:t>FREE UNIVERSITY Trip tours to CSU's, UC's, and HBCU’s </a:t>
            </a:r>
            <a:endParaRPr lang="en-US" sz="2400" b="1" dirty="0">
              <a:latin typeface="Abadi" panose="020B06040201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b="1" dirty="0">
              <a:latin typeface="Abadi" panose="020B06040201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1" dirty="0">
              <a:latin typeface="Abadi" panose="020B06040201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805E81-887C-12A4-0C36-6DD7CFD1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AF57DF-50EC-4B20-B70E-E3058613CC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859" y="5073889"/>
            <a:ext cx="1275346" cy="127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38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92" y="257174"/>
            <a:ext cx="9975128" cy="1581149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badi" panose="020B0604020104020204" pitchFamily="34" charset="0"/>
              </a:rPr>
              <a:t>Eligibility continues until ONE of the following apply: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8985" y="1838322"/>
            <a:ext cx="10218418" cy="4762503"/>
          </a:xfrm>
        </p:spPr>
        <p:txBody>
          <a:bodyPr vert="horz" lIns="121899" tIns="60949" rIns="121899" bIns="60949" rtlCol="0" anchor="t">
            <a:normAutofit fontScale="92500" lnSpcReduction="10000"/>
          </a:bodyPr>
          <a:lstStyle/>
          <a:p>
            <a:pPr marL="304165" indent="-304165"/>
            <a:r>
              <a:rPr lang="en-US" sz="3100" b="1" dirty="0">
                <a:latin typeface="Abadi" panose="020B0604020104020204" pitchFamily="34" charset="0"/>
              </a:rPr>
              <a:t>You have completed more than 70 (seventy) DEGREE APPLICABLE units</a:t>
            </a:r>
          </a:p>
          <a:p>
            <a:pPr marL="426085" lvl="1" indent="0">
              <a:buNone/>
            </a:pPr>
            <a:r>
              <a:rPr lang="en-US" sz="3100" b="1" dirty="0">
                <a:solidFill>
                  <a:schemeClr val="bg1"/>
                </a:solidFill>
                <a:latin typeface="Abadi" panose="020B0604020104020204" pitchFamily="34" charset="0"/>
              </a:rPr>
              <a:t>OR</a:t>
            </a:r>
          </a:p>
          <a:p>
            <a:pPr marL="304165" indent="-304165"/>
            <a:r>
              <a:rPr lang="en-US" sz="3100" b="1" dirty="0">
                <a:latin typeface="Abadi" panose="020B0604020104020204" pitchFamily="34" charset="0"/>
              </a:rPr>
              <a:t>You have completed 6 (six) consecutive, full-time DEGREE APPLICABLE semesters with EOP&amp;S and SALAAM Programs</a:t>
            </a:r>
          </a:p>
          <a:p>
            <a:pPr marL="426085" lvl="1" indent="0">
              <a:buNone/>
            </a:pPr>
            <a:r>
              <a:rPr lang="en-US" sz="3100" b="1" dirty="0">
                <a:solidFill>
                  <a:schemeClr val="bg1"/>
                </a:solidFill>
                <a:latin typeface="Abadi" panose="020B0604020104020204" pitchFamily="34" charset="0"/>
              </a:rPr>
              <a:t>OR</a:t>
            </a:r>
          </a:p>
          <a:p>
            <a:pPr marL="304165" indent="-304165"/>
            <a:r>
              <a:rPr lang="en-US" sz="3100" b="1" dirty="0">
                <a:latin typeface="Abadi" panose="020B0604020104020204" pitchFamily="34" charset="0"/>
              </a:rPr>
              <a:t>You have completed 10 (ten) total semesters with EOP&amp;S and SALAAM Programs ; and/or</a:t>
            </a:r>
          </a:p>
          <a:p>
            <a:pPr marL="304165" indent="-304165"/>
            <a:r>
              <a:rPr lang="en-US" sz="3100" b="1" dirty="0">
                <a:latin typeface="Abadi" panose="020B0604020104020204" pitchFamily="34" charset="0"/>
              </a:rPr>
              <a:t>Not meeting responsibilities in the Mutual Responsibility Contract (MRC)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02B87A-D39A-1637-2DD0-6F62D9766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246E18-D0EE-4A5B-B4EA-434E49C99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403" y="5300770"/>
            <a:ext cx="1261500" cy="1261500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9753966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000" y="595322"/>
            <a:ext cx="9953625" cy="1743733"/>
          </a:xfrm>
        </p:spPr>
        <p:txBody>
          <a:bodyPr/>
          <a:lstStyle/>
          <a:p>
            <a:r>
              <a:rPr lang="en-US" sz="6000" b="1" dirty="0">
                <a:latin typeface="Abadi" panose="020B0604020104020204" pitchFamily="34" charset="0"/>
              </a:rPr>
              <a:t>Students Responsibilities</a:t>
            </a:r>
          </a:p>
        </p:txBody>
      </p:sp>
      <p:graphicFrame>
        <p:nvGraphicFramePr>
          <p:cNvPr id="4" name="Content Placeholder 3" descr="Vertical bullet list showing 3 groups arranged one below the other and bullet points are present under each group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4992014"/>
              </p:ext>
            </p:extLst>
          </p:nvPr>
        </p:nvGraphicFramePr>
        <p:xfrm>
          <a:off x="1117600" y="1701800"/>
          <a:ext cx="9701212" cy="355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D64D29-80D6-1D99-389F-6AA5EC7E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6</a:t>
            </a:fld>
            <a:endParaRPr lang="en-US"/>
          </a:p>
        </p:txBody>
      </p:sp>
      <p:sp>
        <p:nvSpPr>
          <p:cNvPr id="1616" name="TextBox 1615">
            <a:extLst>
              <a:ext uri="{FF2B5EF4-FFF2-40B4-BE49-F238E27FC236}">
                <a16:creationId xmlns:a16="http://schemas.microsoft.com/office/drawing/2014/main" id="{9EFEBA82-91E4-CEF2-AD0F-5D1A3FEBABB4}"/>
              </a:ext>
            </a:extLst>
          </p:cNvPr>
          <p:cNvSpPr txBox="1"/>
          <p:nvPr/>
        </p:nvSpPr>
        <p:spPr>
          <a:xfrm>
            <a:off x="1209938" y="5291163"/>
            <a:ext cx="947085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*It is the </a:t>
            </a:r>
            <a:r>
              <a:rPr lang="en-US" b="1" dirty="0">
                <a:latin typeface="Abadi" panose="020B0604020104020204" pitchFamily="34" charset="0"/>
              </a:rPr>
              <a:t>student's responsibility</a:t>
            </a:r>
            <a:r>
              <a:rPr lang="en-US" dirty="0">
                <a:latin typeface="Abadi" panose="020B0604020104020204" pitchFamily="34" charset="0"/>
              </a:rPr>
              <a:t> to choose their EOP&amp;S , CARE, </a:t>
            </a:r>
            <a:r>
              <a:rPr lang="en-US" dirty="0" err="1">
                <a:latin typeface="Abadi" panose="020B0604020104020204" pitchFamily="34" charset="0"/>
              </a:rPr>
              <a:t>CalWORIKs</a:t>
            </a:r>
            <a:r>
              <a:rPr lang="en-US" dirty="0">
                <a:latin typeface="Abadi" panose="020B0604020104020204" pitchFamily="34" charset="0"/>
              </a:rPr>
              <a:t>, Next UP  and SALAAM  Programs - - Academic Counselor and schedule each  Academic Counseling appointment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1FD7A6-C41C-494D-BDE6-D1ADE24741E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044" y="5492411"/>
            <a:ext cx="1069859" cy="1069859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3403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34" y="599652"/>
            <a:ext cx="11016034" cy="2620202"/>
          </a:xfrm>
        </p:spPr>
        <p:txBody>
          <a:bodyPr/>
          <a:lstStyle/>
          <a:p>
            <a:r>
              <a:rPr lang="en-US" sz="6000" b="1" dirty="0" err="1">
                <a:latin typeface="Abadi" panose="020B0604020104020204" pitchFamily="34" charset="0"/>
                <a:ea typeface="+mj-lt"/>
                <a:cs typeface="+mj-lt"/>
              </a:rPr>
              <a:t>Cont</a:t>
            </a:r>
            <a:r>
              <a:rPr lang="en-US" sz="6000" b="1" dirty="0">
                <a:latin typeface="Abadi" panose="020B0604020104020204" pitchFamily="34" charset="0"/>
                <a:ea typeface="+mj-lt"/>
                <a:cs typeface="+mj-lt"/>
              </a:rPr>
              <a:t>: Students Responsibilities</a:t>
            </a:r>
            <a:endParaRPr lang="en-US" sz="6000" dirty="0">
              <a:latin typeface="Abadi" panose="020B0604020104020204" pitchFamily="34" charset="0"/>
              <a:ea typeface="+mj-lt"/>
              <a:cs typeface="+mj-lt"/>
            </a:endParaRPr>
          </a:p>
        </p:txBody>
      </p:sp>
      <p:graphicFrame>
        <p:nvGraphicFramePr>
          <p:cNvPr id="4" name="Content Placeholder 3" descr="Vertical bullet list showing 3 groups arranged one below the other and bullet points are present under each group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9191308"/>
              </p:ext>
            </p:extLst>
          </p:nvPr>
        </p:nvGraphicFramePr>
        <p:xfrm>
          <a:off x="1117600" y="1701800"/>
          <a:ext cx="9703946" cy="3530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3E5430-E0AC-FB4F-9147-F81D9FE20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7</a:t>
            </a:fld>
            <a:endParaRPr lang="en-US"/>
          </a:p>
        </p:txBody>
      </p:sp>
      <p:sp>
        <p:nvSpPr>
          <p:cNvPr id="1616" name="TextBox 1615">
            <a:extLst>
              <a:ext uri="{FF2B5EF4-FFF2-40B4-BE49-F238E27FC236}">
                <a16:creationId xmlns:a16="http://schemas.microsoft.com/office/drawing/2014/main" id="{9EFEBA82-91E4-CEF2-AD0F-5D1A3FEBABB4}"/>
              </a:ext>
            </a:extLst>
          </p:cNvPr>
          <p:cNvSpPr txBox="1"/>
          <p:nvPr/>
        </p:nvSpPr>
        <p:spPr>
          <a:xfrm>
            <a:off x="1209938" y="5291163"/>
            <a:ext cx="947085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*It is the </a:t>
            </a:r>
            <a:r>
              <a:rPr lang="en-US" b="1" dirty="0"/>
              <a:t>student's responsibility</a:t>
            </a:r>
            <a:r>
              <a:rPr lang="en-US" dirty="0"/>
              <a:t> to choose their  Academic Counselor from the Programs and schedule each  Academic Counseling appointment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025166-AD67-4C0C-B0C7-D15AA9C34B3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857" y="5410773"/>
            <a:ext cx="1151497" cy="1151497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2356367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91" y="197075"/>
            <a:ext cx="10157354" cy="1397000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Abadi" panose="020B0604020104020204" pitchFamily="34" charset="0"/>
              </a:rPr>
              <a:t>What Else Should You Remember?</a:t>
            </a:r>
            <a:br>
              <a:rPr lang="en-US" sz="5400" b="1" dirty="0">
                <a:latin typeface="Abadi" panose="020B0604020104020204" pitchFamily="34" charset="0"/>
              </a:rPr>
            </a:br>
            <a:endParaRPr lang="en-US" sz="5400" b="1" dirty="0">
              <a:latin typeface="Abadi" panose="020B0604020104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16991" y="1175968"/>
            <a:ext cx="10497844" cy="5386302"/>
          </a:xfrm>
        </p:spPr>
        <p:txBody>
          <a:bodyPr vert="horz" lIns="121899" tIns="60949" rIns="121899" bIns="60949" rtlCol="0" anchor="t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Use your Peralta student email for all communication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Read your Peralta student email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Ask your Academic Counselor about grants and status of grant, Brian @ </a:t>
            </a:r>
            <a:r>
              <a:rPr lang="en-US" sz="2800" dirty="0">
                <a:latin typeface="Abadi" panose="020B0604020104020204" pitchFamily="34" charset="0"/>
                <a:hlinkClick r:id="rId3"/>
              </a:rPr>
              <a:t>bdonato@peralta.edu</a:t>
            </a:r>
            <a:endParaRPr lang="en-US" sz="2800" dirty="0">
              <a:latin typeface="Abadi" panose="020B06040201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Schedule all three (3) Academic Counseling Appointments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Attend two (2) Workshops and Program Events, starting Fall 2025 each term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Enroll 12 Units every semester, unless SAS and Next Up Program 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Add Phone Number – as UNBLOCK :   510-748-2219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latin typeface="Abadi" panose="020B0604020104020204" pitchFamily="34" charset="0"/>
              </a:rPr>
              <a:t>Reschedule and Scheduling appointments with ConexED</a:t>
            </a:r>
            <a:endParaRPr lang="en-US" sz="1800" dirty="0">
              <a:latin typeface="Abadi" panose="020B0604020104020204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03F5AA5-C413-5908-C8CC-F75F00C7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496704-EFA8-4278-A548-FB6B55BCC7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867" y="5273784"/>
            <a:ext cx="1384051" cy="138405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723936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83" y="333520"/>
            <a:ext cx="10157354" cy="1397000"/>
          </a:xfrm>
        </p:spPr>
        <p:txBody>
          <a:bodyPr>
            <a:normAutofit/>
          </a:bodyPr>
          <a:lstStyle/>
          <a:p>
            <a:r>
              <a:rPr lang="en-US" b="1" dirty="0" err="1"/>
              <a:t>Con’t</a:t>
            </a:r>
            <a:r>
              <a:rPr lang="en-US" b="1" dirty="0"/>
              <a:t> What Else …?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43483" y="1063417"/>
            <a:ext cx="9713406" cy="5816004"/>
          </a:xfrm>
        </p:spPr>
        <p:txBody>
          <a:bodyPr vert="horz" lIns="121899" tIns="60949" rIns="121899" bIns="60949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PROGRAM TEAM MEMBERS</a:t>
            </a:r>
          </a:p>
          <a:p>
            <a:r>
              <a:rPr lang="en-US" sz="2400" b="1" dirty="0"/>
              <a:t>Academic Counselors to the Programs</a:t>
            </a:r>
          </a:p>
          <a:p>
            <a:pPr marL="857130" lvl="1" indent="-457200">
              <a:buFont typeface="+mj-lt"/>
              <a:buAutoNum type="alphaUcPeriod"/>
            </a:pPr>
            <a:r>
              <a:rPr lang="en-US" sz="2400" b="1" dirty="0"/>
              <a:t>Danna  Chavez Baquero (EOP&amp;S and CARE Programs)</a:t>
            </a:r>
          </a:p>
          <a:p>
            <a:pPr marL="857130" lvl="1" indent="-457200">
              <a:buFont typeface="+mj-lt"/>
              <a:buAutoNum type="alphaUcPeriod"/>
            </a:pPr>
            <a:r>
              <a:rPr lang="en-US" sz="2400" b="1" dirty="0"/>
              <a:t>Ronda Johnson (EOP&amp;S and CARE Programs) </a:t>
            </a:r>
          </a:p>
          <a:p>
            <a:pPr marL="857130" lvl="1" indent="-457200">
              <a:buFont typeface="+mj-lt"/>
              <a:buAutoNum type="alphaUcPeriod"/>
            </a:pPr>
            <a:r>
              <a:rPr lang="en-US" sz="2400" b="1" dirty="0"/>
              <a:t>Fathia Mohamed (EOP&amp;S, CARE, Next UP and Salaam Programs)</a:t>
            </a:r>
          </a:p>
          <a:p>
            <a:pPr marL="857130" lvl="1" indent="-457200">
              <a:buFont typeface="+mj-lt"/>
              <a:buAutoNum type="alphaUcPeriod"/>
            </a:pPr>
            <a:r>
              <a:rPr lang="en-US" sz="2400" b="1" dirty="0"/>
              <a:t>Marissa Nakano (EOP&amp;S, CARE, and CalWORKs Program)</a:t>
            </a:r>
          </a:p>
          <a:p>
            <a:r>
              <a:rPr lang="en-US" sz="2400" b="1" dirty="0"/>
              <a:t>Mildred Lewis – Vice President of Student Services</a:t>
            </a:r>
          </a:p>
          <a:p>
            <a:r>
              <a:rPr lang="en-US" sz="2400" b="1" dirty="0"/>
              <a:t>Jeremiah Poti – Front Desk  to the Programs</a:t>
            </a:r>
          </a:p>
          <a:p>
            <a:r>
              <a:rPr lang="en-US" sz="2400" b="1" dirty="0"/>
              <a:t>Brian Donato – Staff Assistant to the Programs</a:t>
            </a:r>
          </a:p>
          <a:p>
            <a:r>
              <a:rPr lang="en-US" sz="2400" b="1" dirty="0"/>
              <a:t>Louie Martirez y McFarland – Project Manager  to the Programs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03F5AA5-C413-5908-C8CC-F75F00C7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B7AD66-10DB-C3DE-D70E-0E674BA024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51419" y="5143500"/>
            <a:ext cx="1640196" cy="1638300"/>
          </a:xfrm>
          <a:prstGeom prst="rect">
            <a:avLst/>
          </a:prstGeom>
          <a:effectLst>
            <a:softEdge rad="114300"/>
          </a:effectLst>
        </p:spPr>
      </p:pic>
    </p:spTree>
    <p:extLst>
      <p:ext uri="{BB962C8B-B14F-4D97-AF65-F5344CB8AC3E}">
        <p14:creationId xmlns:p14="http://schemas.microsoft.com/office/powerpoint/2010/main" val="75328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97B5D84B816B4DB8A1462543B707F6" ma:contentTypeVersion="14" ma:contentTypeDescription="Create a new document." ma:contentTypeScope="" ma:versionID="03335876617f3846a82f6f5fb6b1dd66">
  <xsd:schema xmlns:xsd="http://www.w3.org/2001/XMLSchema" xmlns:xs="http://www.w3.org/2001/XMLSchema" xmlns:p="http://schemas.microsoft.com/office/2006/metadata/properties" xmlns:ns2="4284c7fc-ee2b-4530-ad45-21e7eed5f6c8" xmlns:ns3="286e46ec-8d7c-4d87-8e86-b762d1f1989a" targetNamespace="http://schemas.microsoft.com/office/2006/metadata/properties" ma:root="true" ma:fieldsID="2996b866727950e5aee6f85d9ee74cb1" ns2:_="" ns3:_="">
    <xsd:import namespace="4284c7fc-ee2b-4530-ad45-21e7eed5f6c8"/>
    <xsd:import namespace="286e46ec-8d7c-4d87-8e86-b762d1f198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4c7fc-ee2b-4530-ad45-21e7eed5f6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2822088-e62b-4247-9d60-c828c94ed8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6e46ec-8d7c-4d87-8e86-b762d1f19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a01ad48-628e-4714-994f-dc16b8ca4b86}" ma:internalName="TaxCatchAll" ma:showField="CatchAllData" ma:web="286e46ec-8d7c-4d87-8e86-b762d1f198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84c7fc-ee2b-4530-ad45-21e7eed5f6c8">
      <Terms xmlns="http://schemas.microsoft.com/office/infopath/2007/PartnerControls"/>
    </lcf76f155ced4ddcb4097134ff3c332f>
    <TaxCatchAll xmlns="286e46ec-8d7c-4d87-8e86-b762d1f1989a" xsi:nil="true"/>
  </documentManagement>
</p:properties>
</file>

<file path=customXml/itemProps1.xml><?xml version="1.0" encoding="utf-8"?>
<ds:datastoreItem xmlns:ds="http://schemas.openxmlformats.org/officeDocument/2006/customXml" ds:itemID="{611737F4-885A-40FF-9FDD-94C7609A49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E7AE87-52A2-46D8-A936-6DEA7DDD08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84c7fc-ee2b-4530-ad45-21e7eed5f6c8"/>
    <ds:schemaRef ds:uri="286e46ec-8d7c-4d87-8e86-b762d1f198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2C9EB-0EA3-4902-91B2-784232A3B5BD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286e46ec-8d7c-4d87-8e86-b762d1f1989a"/>
    <ds:schemaRef ds:uri="http://purl.org/dc/dcmitype/"/>
    <ds:schemaRef ds:uri="http://www.w3.org/XML/1998/namespace"/>
    <ds:schemaRef ds:uri="http://schemas.openxmlformats.org/package/2006/metadata/core-properties"/>
    <ds:schemaRef ds:uri="4284c7fc-ee2b-4530-ad45-21e7eed5f6c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29427</TotalTime>
  <Words>648</Words>
  <Application>Microsoft Office PowerPoint</Application>
  <PresentationFormat>Custom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Abadi</vt:lpstr>
      <vt:lpstr>Arial</vt:lpstr>
      <vt:lpstr>Century Gothic</vt:lpstr>
      <vt:lpstr>Wingdings 3</vt:lpstr>
      <vt:lpstr>Ion</vt:lpstr>
      <vt:lpstr> WELCOME Extended Opportunity Programs &amp; Services (EOP&amp;S) and  SALAAM Programs: New Student Orientation</vt:lpstr>
      <vt:lpstr>AGENDA</vt:lpstr>
      <vt:lpstr>Who do we serve?</vt:lpstr>
      <vt:lpstr>PowerPoint Presentation</vt:lpstr>
      <vt:lpstr>Eligibility continues until ONE of the following apply:</vt:lpstr>
      <vt:lpstr>Students Responsibilities</vt:lpstr>
      <vt:lpstr>Cont: Students Responsibilities</vt:lpstr>
      <vt:lpstr>What Else Should You Remember? </vt:lpstr>
      <vt:lpstr>Con’t What Else …?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EOPS Orientation</dc:title>
  <dc:creator>Fong, Angela</dc:creator>
  <cp:lastModifiedBy>Louie Martirez</cp:lastModifiedBy>
  <cp:revision>421</cp:revision>
  <cp:lastPrinted>2025-06-03T15:54:08Z</cp:lastPrinted>
  <dcterms:created xsi:type="dcterms:W3CDTF">2022-06-16T19:45:42Z</dcterms:created>
  <dcterms:modified xsi:type="dcterms:W3CDTF">2025-06-09T19:31:57Z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0x010100A997B5D84B816B4DB8A1462543B707F6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  <property fmtid="{D5CDD505-2E9C-101B-9397-08002B2CF9AE}" pid="8" name="MediaServiceImageTags">
    <vt:lpwstr/>
  </property>
</Properties>
</file>